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68"/>
  </p:notesMasterIdLst>
  <p:sldIdLst>
    <p:sldId id="256" r:id="rId2"/>
    <p:sldId id="375" r:id="rId3"/>
    <p:sldId id="260" r:id="rId4"/>
    <p:sldId id="261" r:id="rId5"/>
    <p:sldId id="434" r:id="rId6"/>
    <p:sldId id="379" r:id="rId7"/>
    <p:sldId id="432" r:id="rId8"/>
    <p:sldId id="269" r:id="rId9"/>
    <p:sldId id="270" r:id="rId10"/>
    <p:sldId id="271" r:id="rId11"/>
    <p:sldId id="378" r:id="rId12"/>
    <p:sldId id="330" r:id="rId13"/>
    <p:sldId id="264" r:id="rId14"/>
    <p:sldId id="268" r:id="rId15"/>
    <p:sldId id="332" r:id="rId16"/>
    <p:sldId id="333" r:id="rId17"/>
    <p:sldId id="272" r:id="rId18"/>
    <p:sldId id="329" r:id="rId19"/>
    <p:sldId id="265" r:id="rId20"/>
    <p:sldId id="266" r:id="rId21"/>
    <p:sldId id="267" r:id="rId22"/>
    <p:sldId id="273" r:id="rId23"/>
    <p:sldId id="274" r:id="rId24"/>
    <p:sldId id="331" r:id="rId25"/>
    <p:sldId id="276" r:id="rId26"/>
    <p:sldId id="277" r:id="rId27"/>
    <p:sldId id="275" r:id="rId28"/>
    <p:sldId id="278" r:id="rId29"/>
    <p:sldId id="279" r:id="rId30"/>
    <p:sldId id="280" r:id="rId31"/>
    <p:sldId id="328" r:id="rId32"/>
    <p:sldId id="281" r:id="rId33"/>
    <p:sldId id="283" r:id="rId34"/>
    <p:sldId id="282" r:id="rId35"/>
    <p:sldId id="284" r:id="rId36"/>
    <p:sldId id="286" r:id="rId37"/>
    <p:sldId id="285" r:id="rId38"/>
    <p:sldId id="288" r:id="rId39"/>
    <p:sldId id="433" r:id="rId40"/>
    <p:sldId id="290" r:id="rId41"/>
    <p:sldId id="291" r:id="rId42"/>
    <p:sldId id="293" r:id="rId43"/>
    <p:sldId id="294" r:id="rId44"/>
    <p:sldId id="301" r:id="rId45"/>
    <p:sldId id="295" r:id="rId46"/>
    <p:sldId id="431" r:id="rId47"/>
    <p:sldId id="296" r:id="rId48"/>
    <p:sldId id="297" r:id="rId49"/>
    <p:sldId id="298" r:id="rId50"/>
    <p:sldId id="299" r:id="rId51"/>
    <p:sldId id="300" r:id="rId52"/>
    <p:sldId id="302" r:id="rId53"/>
    <p:sldId id="303" r:id="rId54"/>
    <p:sldId id="304" r:id="rId55"/>
    <p:sldId id="327" r:id="rId56"/>
    <p:sldId id="305" r:id="rId57"/>
    <p:sldId id="306" r:id="rId58"/>
    <p:sldId id="307" r:id="rId59"/>
    <p:sldId id="308" r:id="rId60"/>
    <p:sldId id="309" r:id="rId61"/>
    <p:sldId id="310" r:id="rId62"/>
    <p:sldId id="326" r:id="rId63"/>
    <p:sldId id="311" r:id="rId64"/>
    <p:sldId id="312" r:id="rId65"/>
    <p:sldId id="313" r:id="rId66"/>
    <p:sldId id="314" r:id="rId67"/>
    <p:sldId id="315" r:id="rId68"/>
    <p:sldId id="316" r:id="rId69"/>
    <p:sldId id="317" r:id="rId70"/>
    <p:sldId id="334" r:id="rId71"/>
    <p:sldId id="318" r:id="rId72"/>
    <p:sldId id="319" r:id="rId73"/>
    <p:sldId id="320" r:id="rId74"/>
    <p:sldId id="321" r:id="rId75"/>
    <p:sldId id="323" r:id="rId76"/>
    <p:sldId id="322" r:id="rId77"/>
    <p:sldId id="324" r:id="rId78"/>
    <p:sldId id="325" r:id="rId79"/>
    <p:sldId id="437" r:id="rId80"/>
    <p:sldId id="335" r:id="rId81"/>
    <p:sldId id="336" r:id="rId82"/>
    <p:sldId id="337" r:id="rId83"/>
    <p:sldId id="340" r:id="rId84"/>
    <p:sldId id="430" r:id="rId85"/>
    <p:sldId id="338" r:id="rId86"/>
    <p:sldId id="339"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5" r:id="rId101"/>
    <p:sldId id="354" r:id="rId102"/>
    <p:sldId id="356" r:id="rId103"/>
    <p:sldId id="357" r:id="rId104"/>
    <p:sldId id="358" r:id="rId105"/>
    <p:sldId id="359" r:id="rId106"/>
    <p:sldId id="436" r:id="rId107"/>
    <p:sldId id="363" r:id="rId108"/>
    <p:sldId id="364" r:id="rId109"/>
    <p:sldId id="365" r:id="rId110"/>
    <p:sldId id="367" r:id="rId111"/>
    <p:sldId id="368" r:id="rId112"/>
    <p:sldId id="369" r:id="rId113"/>
    <p:sldId id="370" r:id="rId114"/>
    <p:sldId id="371" r:id="rId115"/>
    <p:sldId id="372" r:id="rId116"/>
    <p:sldId id="373" r:id="rId117"/>
    <p:sldId id="374" r:id="rId118"/>
    <p:sldId id="380" r:id="rId119"/>
    <p:sldId id="381" r:id="rId120"/>
    <p:sldId id="382" r:id="rId121"/>
    <p:sldId id="383" r:id="rId122"/>
    <p:sldId id="384" r:id="rId123"/>
    <p:sldId id="385" r:id="rId124"/>
    <p:sldId id="386" r:id="rId125"/>
    <p:sldId id="387" r:id="rId126"/>
    <p:sldId id="389" r:id="rId127"/>
    <p:sldId id="390" r:id="rId128"/>
    <p:sldId id="391" r:id="rId129"/>
    <p:sldId id="392" r:id="rId130"/>
    <p:sldId id="396" r:id="rId131"/>
    <p:sldId id="394" r:id="rId132"/>
    <p:sldId id="395" r:id="rId133"/>
    <p:sldId id="397" r:id="rId134"/>
    <p:sldId id="398" r:id="rId135"/>
    <p:sldId id="400" r:id="rId136"/>
    <p:sldId id="401" r:id="rId137"/>
    <p:sldId id="402" r:id="rId138"/>
    <p:sldId id="403" r:id="rId139"/>
    <p:sldId id="404" r:id="rId140"/>
    <p:sldId id="405" r:id="rId141"/>
    <p:sldId id="399" r:id="rId142"/>
    <p:sldId id="406" r:id="rId143"/>
    <p:sldId id="408" r:id="rId144"/>
    <p:sldId id="409" r:id="rId145"/>
    <p:sldId id="410" r:id="rId146"/>
    <p:sldId id="411" r:id="rId147"/>
    <p:sldId id="412" r:id="rId148"/>
    <p:sldId id="413" r:id="rId149"/>
    <p:sldId id="414" r:id="rId150"/>
    <p:sldId id="415" r:id="rId151"/>
    <p:sldId id="416" r:id="rId152"/>
    <p:sldId id="418" r:id="rId153"/>
    <p:sldId id="419" r:id="rId154"/>
    <p:sldId id="420" r:id="rId155"/>
    <p:sldId id="421" r:id="rId156"/>
    <p:sldId id="422" r:id="rId157"/>
    <p:sldId id="423" r:id="rId158"/>
    <p:sldId id="424" r:id="rId159"/>
    <p:sldId id="425" r:id="rId160"/>
    <p:sldId id="426" r:id="rId161"/>
    <p:sldId id="427" r:id="rId162"/>
    <p:sldId id="428" r:id="rId163"/>
    <p:sldId id="429" r:id="rId164"/>
    <p:sldId id="435" r:id="rId165"/>
    <p:sldId id="438" r:id="rId166"/>
    <p:sldId id="439" r:id="rId1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355665E-BFF2-43D8-9D7B-0A655B1D5CE0}">
          <p14:sldIdLst>
            <p14:sldId id="256"/>
            <p14:sldId id="375"/>
            <p14:sldId id="260"/>
            <p14:sldId id="261"/>
            <p14:sldId id="434"/>
            <p14:sldId id="379"/>
            <p14:sldId id="432"/>
            <p14:sldId id="269"/>
            <p14:sldId id="270"/>
            <p14:sldId id="271"/>
            <p14:sldId id="378"/>
            <p14:sldId id="330"/>
            <p14:sldId id="264"/>
            <p14:sldId id="268"/>
            <p14:sldId id="332"/>
            <p14:sldId id="333"/>
            <p14:sldId id="272"/>
            <p14:sldId id="329"/>
            <p14:sldId id="265"/>
            <p14:sldId id="266"/>
            <p14:sldId id="267"/>
            <p14:sldId id="273"/>
            <p14:sldId id="274"/>
            <p14:sldId id="331"/>
            <p14:sldId id="276"/>
            <p14:sldId id="277"/>
            <p14:sldId id="275"/>
            <p14:sldId id="278"/>
            <p14:sldId id="279"/>
            <p14:sldId id="280"/>
            <p14:sldId id="328"/>
            <p14:sldId id="281"/>
            <p14:sldId id="283"/>
            <p14:sldId id="282"/>
            <p14:sldId id="284"/>
            <p14:sldId id="286"/>
            <p14:sldId id="285"/>
            <p14:sldId id="288"/>
            <p14:sldId id="433"/>
            <p14:sldId id="290"/>
            <p14:sldId id="291"/>
            <p14:sldId id="293"/>
            <p14:sldId id="294"/>
            <p14:sldId id="301"/>
            <p14:sldId id="295"/>
            <p14:sldId id="431"/>
            <p14:sldId id="296"/>
            <p14:sldId id="297"/>
            <p14:sldId id="298"/>
            <p14:sldId id="299"/>
            <p14:sldId id="300"/>
            <p14:sldId id="302"/>
            <p14:sldId id="303"/>
            <p14:sldId id="304"/>
            <p14:sldId id="327"/>
            <p14:sldId id="305"/>
            <p14:sldId id="306"/>
            <p14:sldId id="307"/>
            <p14:sldId id="308"/>
            <p14:sldId id="309"/>
            <p14:sldId id="310"/>
            <p14:sldId id="326"/>
            <p14:sldId id="311"/>
            <p14:sldId id="312"/>
            <p14:sldId id="313"/>
            <p14:sldId id="314"/>
            <p14:sldId id="315"/>
            <p14:sldId id="316"/>
            <p14:sldId id="317"/>
            <p14:sldId id="334"/>
            <p14:sldId id="318"/>
            <p14:sldId id="319"/>
            <p14:sldId id="320"/>
            <p14:sldId id="321"/>
            <p14:sldId id="323"/>
            <p14:sldId id="322"/>
            <p14:sldId id="324"/>
            <p14:sldId id="325"/>
            <p14:sldId id="437"/>
            <p14:sldId id="335"/>
            <p14:sldId id="336"/>
            <p14:sldId id="337"/>
            <p14:sldId id="340"/>
            <p14:sldId id="430"/>
            <p14:sldId id="338"/>
            <p14:sldId id="339"/>
            <p14:sldId id="341"/>
            <p14:sldId id="342"/>
            <p14:sldId id="343"/>
            <p14:sldId id="344"/>
            <p14:sldId id="345"/>
            <p14:sldId id="346"/>
            <p14:sldId id="347"/>
            <p14:sldId id="348"/>
            <p14:sldId id="349"/>
            <p14:sldId id="350"/>
            <p14:sldId id="351"/>
            <p14:sldId id="352"/>
            <p14:sldId id="353"/>
            <p14:sldId id="355"/>
            <p14:sldId id="354"/>
            <p14:sldId id="356"/>
            <p14:sldId id="357"/>
            <p14:sldId id="358"/>
            <p14:sldId id="359"/>
            <p14:sldId id="436"/>
            <p14:sldId id="363"/>
            <p14:sldId id="364"/>
            <p14:sldId id="365"/>
            <p14:sldId id="367"/>
            <p14:sldId id="368"/>
            <p14:sldId id="369"/>
            <p14:sldId id="370"/>
            <p14:sldId id="371"/>
            <p14:sldId id="372"/>
            <p14:sldId id="373"/>
            <p14:sldId id="374"/>
            <p14:sldId id="380"/>
            <p14:sldId id="381"/>
            <p14:sldId id="382"/>
            <p14:sldId id="383"/>
            <p14:sldId id="384"/>
            <p14:sldId id="385"/>
            <p14:sldId id="386"/>
            <p14:sldId id="387"/>
            <p14:sldId id="389"/>
            <p14:sldId id="390"/>
            <p14:sldId id="391"/>
            <p14:sldId id="392"/>
            <p14:sldId id="396"/>
            <p14:sldId id="394"/>
            <p14:sldId id="395"/>
            <p14:sldId id="397"/>
            <p14:sldId id="398"/>
            <p14:sldId id="400"/>
            <p14:sldId id="401"/>
            <p14:sldId id="402"/>
            <p14:sldId id="403"/>
            <p14:sldId id="404"/>
            <p14:sldId id="405"/>
            <p14:sldId id="399"/>
            <p14:sldId id="406"/>
            <p14:sldId id="408"/>
            <p14:sldId id="409"/>
            <p14:sldId id="410"/>
            <p14:sldId id="411"/>
            <p14:sldId id="412"/>
            <p14:sldId id="413"/>
            <p14:sldId id="414"/>
            <p14:sldId id="415"/>
            <p14:sldId id="416"/>
            <p14:sldId id="418"/>
            <p14:sldId id="419"/>
            <p14:sldId id="420"/>
            <p14:sldId id="421"/>
            <p14:sldId id="422"/>
            <p14:sldId id="423"/>
            <p14:sldId id="424"/>
            <p14:sldId id="425"/>
            <p14:sldId id="426"/>
            <p14:sldId id="427"/>
            <p14:sldId id="428"/>
            <p14:sldId id="429"/>
            <p14:sldId id="435"/>
            <p14:sldId id="438"/>
            <p14:sldId id="4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4660"/>
  </p:normalViewPr>
  <p:slideViewPr>
    <p:cSldViewPr snapToGrid="0">
      <p:cViewPr varScale="1">
        <p:scale>
          <a:sx n="86" d="100"/>
          <a:sy n="86" d="100"/>
        </p:scale>
        <p:origin x="5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E6272-94BB-427E-9464-10AB654FF55D}" type="datetimeFigureOut">
              <a:rPr lang="fr-FR" smtClean="0"/>
              <a:t>21/03/2021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CD402-B9D5-4845-B1C8-C8F7EC95CFEC}" type="slidenum">
              <a:rPr lang="fr-FR" smtClean="0"/>
              <a:t>‹N°›</a:t>
            </a:fld>
            <a:endParaRPr lang="fr-FR"/>
          </a:p>
        </p:txBody>
      </p:sp>
    </p:spTree>
    <p:extLst>
      <p:ext uri="{BB962C8B-B14F-4D97-AF65-F5344CB8AC3E}">
        <p14:creationId xmlns:p14="http://schemas.microsoft.com/office/powerpoint/2010/main" val="1963727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93BD0C35-415A-4608-8E4C-1ABAC57F2631}" type="datetime1">
              <a:rPr lang="fr-FR" smtClean="0"/>
              <a:t>21/03/2021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3091566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D5EAE24-ED1D-4336-980E-A40B25980739}" type="datetime1">
              <a:rPr lang="fr-FR" smtClean="0"/>
              <a:t>21/03/2021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50640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3153320-B316-46A8-A32F-FD11986EC805}" type="datetime1">
              <a:rPr lang="fr-FR" smtClean="0"/>
              <a:t>21/03/2021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349323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E78DC0C6-1609-4CBD-92B1-96EC96E8A6A0}" type="datetime1">
              <a:rPr lang="fr-FR" smtClean="0"/>
              <a:t>21/03/2021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308787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D5087F42-E66A-4551-95A9-346AFA9CD759}" type="datetime1">
              <a:rPr lang="fr-FR" smtClean="0"/>
              <a:t>21/03/2021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261022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23A51A9E-9927-4F88-8ECE-2A56BB7ED68F}" type="datetime1">
              <a:rPr lang="fr-FR" smtClean="0"/>
              <a:t>21/03/2021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1982326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487AA270-363C-405B-A5E2-B718F2AA017E}" type="datetime1">
              <a:rPr lang="fr-FR" smtClean="0"/>
              <a:t>21/03/2021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1988241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4FF6497-AD33-4411-83FA-472D2114DFFD}" type="datetime1">
              <a:rPr lang="fr-FR" smtClean="0"/>
              <a:t>21/03/2021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55751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009A146-5E91-40E9-B776-FC8E3FD944FD}" type="datetime1">
              <a:rPr lang="fr-FR" smtClean="0"/>
              <a:t>21/03/2021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120793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D0C6F2D-5FBA-4444-B088-F98A1147927F}" type="datetime1">
              <a:rPr lang="fr-FR" smtClean="0"/>
              <a:t>21/03/2021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3172844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B0583CAB-52B8-4AD2-9336-FC1B839B6FB6}" type="datetime1">
              <a:rPr lang="fr-FR" smtClean="0"/>
              <a:t>21/03/2021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0DF1D05-78F1-4EE7-8179-D06090A3B736}" type="slidenum">
              <a:rPr lang="fr-FR" smtClean="0"/>
              <a:t>‹N°›</a:t>
            </a:fld>
            <a:endParaRPr lang="fr-FR"/>
          </a:p>
        </p:txBody>
      </p:sp>
    </p:spTree>
    <p:extLst>
      <p:ext uri="{BB962C8B-B14F-4D97-AF65-F5344CB8AC3E}">
        <p14:creationId xmlns:p14="http://schemas.microsoft.com/office/powerpoint/2010/main" val="2443650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C4754-5C1F-4751-AD0A-A683DA13E566}" type="datetime1">
              <a:rPr lang="fr-FR" smtClean="0"/>
              <a:t>21/03/2021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F1D05-78F1-4EE7-8179-D06090A3B736}" type="slidenum">
              <a:rPr lang="fr-FR" smtClean="0"/>
              <a:t>‹N°›</a:t>
            </a:fld>
            <a:endParaRPr lang="fr-FR"/>
          </a:p>
        </p:txBody>
      </p:sp>
    </p:spTree>
    <p:extLst>
      <p:ext uri="{BB962C8B-B14F-4D97-AF65-F5344CB8AC3E}">
        <p14:creationId xmlns:p14="http://schemas.microsoft.com/office/powerpoint/2010/main" val="3264174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pixabay.com/ko/illustrations/%EC%9D%B8%EA%B3%B5-%EC%A7%80%EB%8A%A5-%EB%87%8C-%EC%83%9D%EA%B0%81-%EC%A0%9C%EC%96%B4-4111582/" TargetMode="External"/><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20.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www.tal.univ-paris3.fr/plurital/travaux-2015-2016/ppe-s1/Glicia_Nidia_Xianfan/PAGES-ASPIREES/3-32.html" TargetMode="External"/><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learning.naukri.com/articles/oltp-vs-olap/" TargetMode="External"/><Relationship Id="rId7" Type="http://schemas.openxmlformats.org/officeDocument/2006/relationships/hyperlink" Target="https://www.lebigdata.fr/big-data-securite-dangers-limites-problemes-a-resoudre" TargetMode="External"/><Relationship Id="rId2" Type="http://schemas.openxmlformats.org/officeDocument/2006/relationships/hyperlink" Target="https://www.google.fr/imgres?imgurl=https%3A%2F%2Fstatic.alphorm.com%2Fbgplayer%2FFR_282%2FFR_282_02_00.jpg&amp;imgrefurl=https%3A%2F%2Fwww.alphorm.com%2Ftutoriel%2Fformation-en-ligne-microsoft-sql-server-2016-ssis-implementer-une-solution-etl%2Ftuto-video-introduction-a-la-business-intelligence-avec-les-outils-microsoft&amp;tbnid=QklWQgyDOsEjSM&amp;vet=12ahUKEwiEtbXCl87uAhUr0uAKHeSBDnIQMygSegUIARDMAQ..i&amp;docid=BbdxmKFcmKBM0M&amp;w=1123&amp;h=630&amp;q=microsoft%20ssis&amp;ved=2ahUKEwiEtbXCl87uAhUr0uAKHeSBDnIQMygSegUIARDMAQ" TargetMode="External"/><Relationship Id="rId1" Type="http://schemas.openxmlformats.org/officeDocument/2006/relationships/slideLayout" Target="../slideLayouts/slideLayout2.xml"/><Relationship Id="rId6" Type="http://schemas.openxmlformats.org/officeDocument/2006/relationships/hyperlink" Target="https://www.lebigdata.fr/hadoop#:~:text=Le Hadoop Distributed File System,processus effectu&#233;s sur la plateforme." TargetMode="External"/><Relationship Id="rId5" Type="http://schemas.openxmlformats.org/officeDocument/2006/relationships/hyperlink" Target="http://www.amue.fr/fileadmin/amue/pilotage/actualites/01_12_2015_Pilotage_SID_v2.pdf" TargetMode="External"/><Relationship Id="rId4" Type="http://schemas.openxmlformats.org/officeDocument/2006/relationships/hyperlink" Target="https://www.axysweb.com/pourquoi-utiliser-un-etl/"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google.fr/search?q=difference+entre+big+data+et+data+warehouse&amp;sxsrf=ALeKk03qQanqGDY2lr3dQpOgGUsUzCpWTw:1613456705956&amp;source=lnms&amp;tbm=isch&amp;sa=X&amp;ved=2ahUKEwidkcbO4u3uAhVixoUKHaojA4QQ_AUoAnoECAgQBA&amp;biw=758&amp;bih=728#imgrc=cKV-ZMGxbDiiSM" TargetMode="External"/><Relationship Id="rId7" Type="http://schemas.openxmlformats.org/officeDocument/2006/relationships/hyperlink" Target="https://www.communication-web.net/2015/04/15/smac-les-4-leviers-de-lentreprise-digitale/" TargetMode="External"/><Relationship Id="rId2" Type="http://schemas.openxmlformats.org/officeDocument/2006/relationships/hyperlink" Target="https://fr.blog.businessdecision.com/3v-opportunites-big-data/" TargetMode="External"/><Relationship Id="rId1" Type="http://schemas.openxmlformats.org/officeDocument/2006/relationships/slideLayout" Target="../slideLayouts/slideLayout2.xml"/><Relationship Id="rId6" Type="http://schemas.openxmlformats.org/officeDocument/2006/relationships/hyperlink" Target="https://www.compufirst.com/compufirst-lab/cloud/cloud-avantages-inconvenients/main.do?appTreeId=45695" TargetMode="External"/><Relationship Id="rId5" Type="http://schemas.openxmlformats.org/officeDocument/2006/relationships/hyperlink" Target="https://www.renaudvenet.com/cloud-computing-avantages-et-inconvenients-2011-01-26.html" TargetMode="External"/><Relationship Id="rId4" Type="http://schemas.openxmlformats.org/officeDocument/2006/relationships/hyperlink" Target="https://www.willbegroup.com/publication/cloud-computing-de-la-propriete-a-la-consommation"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www.slideshare.net/jaksky/distribution-ecosystem" TargetMode="External"/><Relationship Id="rId7" Type="http://schemas.openxmlformats.org/officeDocument/2006/relationships/hyperlink" Target="https://www.piloter.org/business-intelligence/ETL.htm" TargetMode="External"/><Relationship Id="rId2" Type="http://schemas.openxmlformats.org/officeDocument/2006/relationships/hyperlink" Target="https://www.communication-web.net/2015/03/04/reussir-la-transformation-digitale-de-lentreprise/" TargetMode="External"/><Relationship Id="rId1" Type="http://schemas.openxmlformats.org/officeDocument/2006/relationships/slideLayout" Target="../slideLayouts/slideLayout2.xml"/><Relationship Id="rId6" Type="http://schemas.openxmlformats.org/officeDocument/2006/relationships/hyperlink" Target="https://www.ericgarland.co/2017/03/20/guide-make-swot-analysis-powerful/" TargetMode="External"/><Relationship Id="rId5" Type="http://schemas.openxmlformats.org/officeDocument/2006/relationships/hyperlink" Target="https://fr.looker.com/definitions/ad-hoc-reporting-and-analysis" TargetMode="External"/><Relationship Id="rId4" Type="http://schemas.openxmlformats.org/officeDocument/2006/relationships/hyperlink" Target="https://www.lebigdata.fr/etl-definiti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web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pressmyweb.com/actualites-du-web/digital-boutiques-physiques/" TargetMode="External"/><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duperrin.com/2018/10/04/big-data-smart-data-stupid-data-comment-valoriser-les-donnees/" TargetMode="External"/><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TP FC 2021</a:t>
            </a:r>
          </a:p>
        </p:txBody>
      </p:sp>
      <p:sp>
        <p:nvSpPr>
          <p:cNvPr id="3" name="Sous-titre 2"/>
          <p:cNvSpPr>
            <a:spLocks noGrp="1"/>
          </p:cNvSpPr>
          <p:nvPr>
            <p:ph type="subTitle" idx="1"/>
          </p:nvPr>
        </p:nvSpPr>
        <p:spPr/>
        <p:txBody>
          <a:bodyPr/>
          <a:lstStyle/>
          <a:p>
            <a:r>
              <a:rPr lang="fr-FR" dirty="0"/>
              <a:t>Data Management</a:t>
            </a:r>
          </a:p>
        </p:txBody>
      </p:sp>
      <p:sp>
        <p:nvSpPr>
          <p:cNvPr id="4" name="Espace réservé du pied de page 3">
            <a:extLst>
              <a:ext uri="{FF2B5EF4-FFF2-40B4-BE49-F238E27FC236}">
                <a16:creationId xmlns:a16="http://schemas.microsoft.com/office/drawing/2014/main" id="{574B77F6-AADF-4401-A342-2406A80422C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92D1FC6-D391-4515-9A58-26FBC87187AF}"/>
              </a:ext>
            </a:extLst>
          </p:cNvPr>
          <p:cNvSpPr>
            <a:spLocks noGrp="1"/>
          </p:cNvSpPr>
          <p:nvPr>
            <p:ph type="sldNum" sz="quarter" idx="12"/>
          </p:nvPr>
        </p:nvSpPr>
        <p:spPr/>
        <p:txBody>
          <a:bodyPr/>
          <a:lstStyle/>
          <a:p>
            <a:fld id="{90DF1D05-78F1-4EE7-8179-D06090A3B736}" type="slidenum">
              <a:rPr lang="fr-FR" smtClean="0"/>
              <a:t>1</a:t>
            </a:fld>
            <a:endParaRPr lang="fr-FR"/>
          </a:p>
        </p:txBody>
      </p:sp>
    </p:spTree>
    <p:extLst>
      <p:ext uri="{BB962C8B-B14F-4D97-AF65-F5344CB8AC3E}">
        <p14:creationId xmlns:p14="http://schemas.microsoft.com/office/powerpoint/2010/main" val="573119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1E36A1-9FEB-4467-B0AB-8D787C6422C6}"/>
              </a:ext>
            </a:extLst>
          </p:cNvPr>
          <p:cNvSpPr>
            <a:spLocks noGrp="1"/>
          </p:cNvSpPr>
          <p:nvPr>
            <p:ph type="title"/>
          </p:nvPr>
        </p:nvSpPr>
        <p:spPr/>
        <p:txBody>
          <a:bodyPr/>
          <a:lstStyle/>
          <a:p>
            <a:r>
              <a:rPr lang="fr-FR" dirty="0" err="1"/>
              <a:t>Hype</a:t>
            </a:r>
            <a:r>
              <a:rPr lang="fr-FR" dirty="0"/>
              <a:t> Cycle</a:t>
            </a:r>
          </a:p>
        </p:txBody>
      </p:sp>
      <p:sp>
        <p:nvSpPr>
          <p:cNvPr id="3" name="Espace réservé du contenu 2">
            <a:extLst>
              <a:ext uri="{FF2B5EF4-FFF2-40B4-BE49-F238E27FC236}">
                <a16:creationId xmlns:a16="http://schemas.microsoft.com/office/drawing/2014/main" id="{E11A125C-5935-4321-8F7A-1B9ABD60A3D0}"/>
              </a:ext>
            </a:extLst>
          </p:cNvPr>
          <p:cNvSpPr>
            <a:spLocks noGrp="1"/>
          </p:cNvSpPr>
          <p:nvPr>
            <p:ph idx="1"/>
          </p:nvPr>
        </p:nvSpPr>
        <p:spPr>
          <a:xfrm>
            <a:off x="838200" y="1690688"/>
            <a:ext cx="4648200" cy="4486275"/>
          </a:xfrm>
        </p:spPr>
        <p:txBody>
          <a:bodyPr/>
          <a:lstStyle/>
          <a:p>
            <a:pPr marL="0" indent="0" algn="just">
              <a:buNone/>
            </a:pPr>
            <a:r>
              <a:rPr lang="fr-FR" dirty="0"/>
              <a:t>La courbe permet de positionner graphiquement les innovations en fonction de leur degré de maturité d’une part, de leur visibilité et des attentes qu’elles suscitent, de l’autre.</a:t>
            </a:r>
          </a:p>
          <a:p>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19BC7BD0-9BF3-42E6-A99E-296FACD3B67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C8C15F0-341A-4E8D-AD30-AEB69E79EE8D}"/>
              </a:ext>
            </a:extLst>
          </p:cNvPr>
          <p:cNvSpPr>
            <a:spLocks noGrp="1"/>
          </p:cNvSpPr>
          <p:nvPr>
            <p:ph type="sldNum" sz="quarter" idx="12"/>
          </p:nvPr>
        </p:nvSpPr>
        <p:spPr/>
        <p:txBody>
          <a:bodyPr/>
          <a:lstStyle/>
          <a:p>
            <a:fld id="{90DF1D05-78F1-4EE7-8179-D06090A3B736}" type="slidenum">
              <a:rPr lang="fr-FR" smtClean="0"/>
              <a:t>10</a:t>
            </a:fld>
            <a:endParaRPr lang="fr-FR"/>
          </a:p>
        </p:txBody>
      </p:sp>
      <p:pic>
        <p:nvPicPr>
          <p:cNvPr id="6" name="Image 5">
            <a:extLst>
              <a:ext uri="{FF2B5EF4-FFF2-40B4-BE49-F238E27FC236}">
                <a16:creationId xmlns:a16="http://schemas.microsoft.com/office/drawing/2014/main" id="{921BCB9C-90B7-4956-BBFD-AC3B215113D1}"/>
              </a:ext>
            </a:extLst>
          </p:cNvPr>
          <p:cNvPicPr>
            <a:picLocks noChangeAspect="1"/>
          </p:cNvPicPr>
          <p:nvPr/>
        </p:nvPicPr>
        <p:blipFill>
          <a:blip r:embed="rId2"/>
          <a:stretch>
            <a:fillRect/>
          </a:stretch>
        </p:blipFill>
        <p:spPr>
          <a:xfrm>
            <a:off x="5486400" y="1690688"/>
            <a:ext cx="6705600" cy="4486275"/>
          </a:xfrm>
          <a:prstGeom prst="rect">
            <a:avLst/>
          </a:prstGeom>
        </p:spPr>
      </p:pic>
    </p:spTree>
    <p:extLst>
      <p:ext uri="{BB962C8B-B14F-4D97-AF65-F5344CB8AC3E}">
        <p14:creationId xmlns:p14="http://schemas.microsoft.com/office/powerpoint/2010/main" val="25170008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ACD4C-32D0-4CCB-BF88-898B9E03548C}"/>
              </a:ext>
            </a:extLst>
          </p:cNvPr>
          <p:cNvSpPr>
            <a:spLocks noGrp="1"/>
          </p:cNvSpPr>
          <p:nvPr>
            <p:ph type="title"/>
          </p:nvPr>
        </p:nvSpPr>
        <p:spPr/>
        <p:txBody>
          <a:bodyPr/>
          <a:lstStyle/>
          <a:p>
            <a:r>
              <a:rPr lang="fr-FR" dirty="0"/>
              <a:t>Théorème CAP	</a:t>
            </a:r>
          </a:p>
        </p:txBody>
      </p:sp>
      <p:sp>
        <p:nvSpPr>
          <p:cNvPr id="3" name="Espace réservé du contenu 2">
            <a:extLst>
              <a:ext uri="{FF2B5EF4-FFF2-40B4-BE49-F238E27FC236}">
                <a16:creationId xmlns:a16="http://schemas.microsoft.com/office/drawing/2014/main" id="{83AAF104-1D5E-48C7-A1D3-96C3C0FED659}"/>
              </a:ext>
            </a:extLst>
          </p:cNvPr>
          <p:cNvSpPr>
            <a:spLocks noGrp="1"/>
          </p:cNvSpPr>
          <p:nvPr>
            <p:ph idx="1"/>
          </p:nvPr>
        </p:nvSpPr>
        <p:spPr/>
        <p:txBody>
          <a:bodyPr/>
          <a:lstStyle/>
          <a:p>
            <a:r>
              <a:rPr lang="fr-FR" dirty="0"/>
              <a:t>Définition </a:t>
            </a:r>
          </a:p>
          <a:p>
            <a:endParaRPr lang="fr-FR" dirty="0"/>
          </a:p>
          <a:p>
            <a:pPr marL="0" indent="0" algn="just">
              <a:buNone/>
            </a:pPr>
            <a:r>
              <a:rPr lang="fr-FR" dirty="0"/>
              <a:t>Le théorème CAP précise qu’il est impossible de satisfaire ou de garantir simultanément les trois propriétés suivant dans un système distribué : </a:t>
            </a:r>
          </a:p>
          <a:p>
            <a:pPr marL="0" indent="0" algn="just">
              <a:buNone/>
            </a:pPr>
            <a:endParaRPr lang="fr-FR" dirty="0"/>
          </a:p>
          <a:p>
            <a:pPr marL="0" indent="0" algn="just">
              <a:buNone/>
            </a:pPr>
            <a:r>
              <a:rPr lang="fr-FR" dirty="0"/>
              <a:t>- </a:t>
            </a:r>
            <a:r>
              <a:rPr lang="fr-FR" dirty="0" err="1"/>
              <a:t>Consistency</a:t>
            </a:r>
            <a:r>
              <a:rPr lang="fr-FR" dirty="0"/>
              <a:t> (cohérence)</a:t>
            </a:r>
          </a:p>
          <a:p>
            <a:pPr marL="0" indent="0" algn="just">
              <a:buNone/>
            </a:pPr>
            <a:r>
              <a:rPr lang="fr-FR" dirty="0"/>
              <a:t>- </a:t>
            </a:r>
            <a:r>
              <a:rPr lang="fr-FR" dirty="0" err="1"/>
              <a:t>Availability</a:t>
            </a:r>
            <a:r>
              <a:rPr lang="fr-FR" dirty="0"/>
              <a:t> (disponibilité)</a:t>
            </a:r>
          </a:p>
          <a:p>
            <a:pPr marL="0" indent="0" algn="just">
              <a:buNone/>
            </a:pPr>
            <a:r>
              <a:rPr lang="fr-FR" dirty="0"/>
              <a:t>- Partition </a:t>
            </a:r>
            <a:r>
              <a:rPr lang="fr-FR" dirty="0" err="1"/>
              <a:t>Tolerance</a:t>
            </a:r>
            <a:r>
              <a:rPr lang="fr-FR" dirty="0"/>
              <a:t> ( tolérance au partitionnement)</a:t>
            </a:r>
          </a:p>
        </p:txBody>
      </p:sp>
      <p:sp>
        <p:nvSpPr>
          <p:cNvPr id="4" name="Espace réservé du pied de page 3">
            <a:extLst>
              <a:ext uri="{FF2B5EF4-FFF2-40B4-BE49-F238E27FC236}">
                <a16:creationId xmlns:a16="http://schemas.microsoft.com/office/drawing/2014/main" id="{D3FC42E1-5DCB-471D-80B1-F479AA7BBCE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B5C8A4A-605D-4F32-9946-D7537CFCE837}"/>
              </a:ext>
            </a:extLst>
          </p:cNvPr>
          <p:cNvSpPr>
            <a:spLocks noGrp="1"/>
          </p:cNvSpPr>
          <p:nvPr>
            <p:ph type="sldNum" sz="quarter" idx="12"/>
          </p:nvPr>
        </p:nvSpPr>
        <p:spPr/>
        <p:txBody>
          <a:bodyPr/>
          <a:lstStyle/>
          <a:p>
            <a:fld id="{90DF1D05-78F1-4EE7-8179-D06090A3B736}" type="slidenum">
              <a:rPr lang="fr-FR" smtClean="0"/>
              <a:t>100</a:t>
            </a:fld>
            <a:endParaRPr lang="fr-FR"/>
          </a:p>
        </p:txBody>
      </p:sp>
    </p:spTree>
    <p:extLst>
      <p:ext uri="{BB962C8B-B14F-4D97-AF65-F5344CB8AC3E}">
        <p14:creationId xmlns:p14="http://schemas.microsoft.com/office/powerpoint/2010/main" val="20991856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07F10A-6BFF-446C-8C5F-2CD75ACFCAA0}"/>
              </a:ext>
            </a:extLst>
          </p:cNvPr>
          <p:cNvSpPr>
            <a:spLocks noGrp="1"/>
          </p:cNvSpPr>
          <p:nvPr>
            <p:ph type="title"/>
          </p:nvPr>
        </p:nvSpPr>
        <p:spPr/>
        <p:txBody>
          <a:bodyPr/>
          <a:lstStyle/>
          <a:p>
            <a:r>
              <a:rPr lang="fr-FR" dirty="0"/>
              <a:t>CAP </a:t>
            </a:r>
            <a:r>
              <a:rPr lang="fr-FR" dirty="0" err="1"/>
              <a:t>Theorem</a:t>
            </a:r>
            <a:endParaRPr lang="fr-FR" dirty="0"/>
          </a:p>
        </p:txBody>
      </p:sp>
      <p:sp>
        <p:nvSpPr>
          <p:cNvPr id="4" name="Espace réservé du pied de page 3">
            <a:extLst>
              <a:ext uri="{FF2B5EF4-FFF2-40B4-BE49-F238E27FC236}">
                <a16:creationId xmlns:a16="http://schemas.microsoft.com/office/drawing/2014/main" id="{C28EEE09-7522-47B7-B694-1191E32C4C9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DC55F99-BB05-4F52-8929-21A20644D0D7}"/>
              </a:ext>
            </a:extLst>
          </p:cNvPr>
          <p:cNvSpPr>
            <a:spLocks noGrp="1"/>
          </p:cNvSpPr>
          <p:nvPr>
            <p:ph type="sldNum" sz="quarter" idx="12"/>
          </p:nvPr>
        </p:nvSpPr>
        <p:spPr/>
        <p:txBody>
          <a:bodyPr/>
          <a:lstStyle/>
          <a:p>
            <a:fld id="{90DF1D05-78F1-4EE7-8179-D06090A3B736}" type="slidenum">
              <a:rPr lang="fr-FR" smtClean="0"/>
              <a:t>101</a:t>
            </a:fld>
            <a:endParaRPr lang="fr-FR"/>
          </a:p>
        </p:txBody>
      </p:sp>
      <p:sp>
        <p:nvSpPr>
          <p:cNvPr id="8" name="Espace réservé du contenu 7">
            <a:extLst>
              <a:ext uri="{FF2B5EF4-FFF2-40B4-BE49-F238E27FC236}">
                <a16:creationId xmlns:a16="http://schemas.microsoft.com/office/drawing/2014/main" id="{FCB15A1B-F803-4A95-BB61-4F331201C54F}"/>
              </a:ext>
            </a:extLst>
          </p:cNvPr>
          <p:cNvSpPr>
            <a:spLocks noGrp="1"/>
          </p:cNvSpPr>
          <p:nvPr>
            <p:ph idx="1"/>
          </p:nvPr>
        </p:nvSpPr>
        <p:spPr>
          <a:xfrm>
            <a:off x="838199" y="1825625"/>
            <a:ext cx="6400801" cy="4351338"/>
          </a:xfrm>
        </p:spPr>
        <p:txBody>
          <a:bodyPr>
            <a:normAutofit/>
          </a:bodyPr>
          <a:lstStyle/>
          <a:p>
            <a:pPr algn="just"/>
            <a:r>
              <a:rPr lang="fr-FR" dirty="0"/>
              <a:t>Cohérence : tous les nœuds du système voient exactement les mêmes données au même moment</a:t>
            </a:r>
          </a:p>
          <a:p>
            <a:pPr algn="just"/>
            <a:r>
              <a:rPr lang="fr-FR" dirty="0"/>
              <a:t>Disponibilité : garantie que toutes les requêtes reçoivent une réponse</a:t>
            </a:r>
          </a:p>
          <a:p>
            <a:pPr algn="just"/>
            <a:r>
              <a:rPr lang="fr-FR" dirty="0"/>
              <a:t>Tolérance au partitionnement : aucune panne moins importante qu’une coupure totale du réseau ne doit empêcher le système de répondre correctement</a:t>
            </a:r>
          </a:p>
        </p:txBody>
      </p:sp>
      <p:pic>
        <p:nvPicPr>
          <p:cNvPr id="9" name="Espace réservé du contenu 6">
            <a:extLst>
              <a:ext uri="{FF2B5EF4-FFF2-40B4-BE49-F238E27FC236}">
                <a16:creationId xmlns:a16="http://schemas.microsoft.com/office/drawing/2014/main" id="{D56005F8-EDB2-435F-BEEA-52DBD74AF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1" y="1577658"/>
            <a:ext cx="4114799" cy="4351338"/>
          </a:xfrm>
          <a:prstGeom prst="rect">
            <a:avLst/>
          </a:prstGeom>
        </p:spPr>
      </p:pic>
    </p:spTree>
    <p:extLst>
      <p:ext uri="{BB962C8B-B14F-4D97-AF65-F5344CB8AC3E}">
        <p14:creationId xmlns:p14="http://schemas.microsoft.com/office/powerpoint/2010/main" val="2622553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605272-8890-48CE-AA4E-9EA9A73AC5ED}"/>
              </a:ext>
            </a:extLst>
          </p:cNvPr>
          <p:cNvSpPr>
            <a:spLocks noGrp="1"/>
          </p:cNvSpPr>
          <p:nvPr>
            <p:ph type="title"/>
          </p:nvPr>
        </p:nvSpPr>
        <p:spPr/>
        <p:txBody>
          <a:bodyPr/>
          <a:lstStyle/>
          <a:p>
            <a:r>
              <a:rPr lang="fr-FR" dirty="0"/>
              <a:t>CAP </a:t>
            </a:r>
            <a:r>
              <a:rPr lang="fr-FR" dirty="0" err="1"/>
              <a:t>Theorem</a:t>
            </a:r>
            <a:endParaRPr lang="fr-FR" dirty="0"/>
          </a:p>
        </p:txBody>
      </p:sp>
      <p:sp>
        <p:nvSpPr>
          <p:cNvPr id="3" name="Espace réservé du contenu 2">
            <a:extLst>
              <a:ext uri="{FF2B5EF4-FFF2-40B4-BE49-F238E27FC236}">
                <a16:creationId xmlns:a16="http://schemas.microsoft.com/office/drawing/2014/main" id="{5DFBE57B-1370-4884-B6C1-93969C23BDC4}"/>
              </a:ext>
            </a:extLst>
          </p:cNvPr>
          <p:cNvSpPr>
            <a:spLocks noGrp="1"/>
          </p:cNvSpPr>
          <p:nvPr>
            <p:ph idx="1"/>
          </p:nvPr>
        </p:nvSpPr>
        <p:spPr/>
        <p:txBody>
          <a:bodyPr/>
          <a:lstStyle/>
          <a:p>
            <a:r>
              <a:rPr lang="fr-FR" dirty="0"/>
              <a:t>Guide visuel du système NoSQL</a:t>
            </a:r>
          </a:p>
        </p:txBody>
      </p:sp>
      <p:sp>
        <p:nvSpPr>
          <p:cNvPr id="4" name="Espace réservé du pied de page 3">
            <a:extLst>
              <a:ext uri="{FF2B5EF4-FFF2-40B4-BE49-F238E27FC236}">
                <a16:creationId xmlns:a16="http://schemas.microsoft.com/office/drawing/2014/main" id="{81937C23-A228-4DD5-9318-17C0DC8B26E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B35FC5B-0368-45DE-BCF5-91523F64DF64}"/>
              </a:ext>
            </a:extLst>
          </p:cNvPr>
          <p:cNvSpPr>
            <a:spLocks noGrp="1"/>
          </p:cNvSpPr>
          <p:nvPr>
            <p:ph type="sldNum" sz="quarter" idx="12"/>
          </p:nvPr>
        </p:nvSpPr>
        <p:spPr/>
        <p:txBody>
          <a:bodyPr/>
          <a:lstStyle/>
          <a:p>
            <a:fld id="{90DF1D05-78F1-4EE7-8179-D06090A3B736}" type="slidenum">
              <a:rPr lang="fr-FR" smtClean="0"/>
              <a:t>102</a:t>
            </a:fld>
            <a:endParaRPr lang="fr-FR"/>
          </a:p>
        </p:txBody>
      </p:sp>
      <p:pic>
        <p:nvPicPr>
          <p:cNvPr id="7" name="Image 6">
            <a:extLst>
              <a:ext uri="{FF2B5EF4-FFF2-40B4-BE49-F238E27FC236}">
                <a16:creationId xmlns:a16="http://schemas.microsoft.com/office/drawing/2014/main" id="{2E6683E5-043D-47CE-90D9-1B7271AD1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009" y="2241824"/>
            <a:ext cx="5108713" cy="3831535"/>
          </a:xfrm>
          <a:prstGeom prst="rect">
            <a:avLst/>
          </a:prstGeom>
        </p:spPr>
      </p:pic>
    </p:spTree>
    <p:extLst>
      <p:ext uri="{BB962C8B-B14F-4D97-AF65-F5344CB8AC3E}">
        <p14:creationId xmlns:p14="http://schemas.microsoft.com/office/powerpoint/2010/main" val="10639942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E62178-5DE6-44C8-AE62-8B9F37AC0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8A3454D-A0FE-4225-B66A-3E1EFC94EA50}"/>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kern="1200">
                <a:solidFill>
                  <a:schemeClr val="bg1"/>
                </a:solidFill>
                <a:latin typeface="+mj-lt"/>
                <a:ea typeface="+mj-ea"/>
                <a:cs typeface="+mj-cs"/>
              </a:rPr>
              <a:t>NewSQL</a:t>
            </a:r>
          </a:p>
        </p:txBody>
      </p:sp>
      <p:sp>
        <p:nvSpPr>
          <p:cNvPr id="3" name="Espace réservé du contenu 2">
            <a:extLst>
              <a:ext uri="{FF2B5EF4-FFF2-40B4-BE49-F238E27FC236}">
                <a16:creationId xmlns:a16="http://schemas.microsoft.com/office/drawing/2014/main" id="{22692323-8050-46E4-B57D-21A8B67EA181}"/>
              </a:ext>
            </a:extLst>
          </p:cNvPr>
          <p:cNvSpPr>
            <a:spLocks noGrp="1"/>
          </p:cNvSpPr>
          <p:nvPr>
            <p:ph idx="1"/>
          </p:nvPr>
        </p:nvSpPr>
        <p:spPr>
          <a:xfrm>
            <a:off x="838200" y="4414180"/>
            <a:ext cx="4377793" cy="1594508"/>
          </a:xfrm>
        </p:spPr>
        <p:txBody>
          <a:bodyPr vert="horz" lIns="91440" tIns="45720" rIns="91440" bIns="45720" rtlCol="0">
            <a:normAutofit/>
          </a:bodyPr>
          <a:lstStyle/>
          <a:p>
            <a:pPr marL="0" indent="0">
              <a:buNone/>
            </a:pPr>
            <a:endParaRPr lang="en-US" sz="2400" kern="1200" dirty="0">
              <a:solidFill>
                <a:schemeClr val="bg1"/>
              </a:solidFill>
              <a:latin typeface="+mn-lt"/>
              <a:ea typeface="+mn-ea"/>
              <a:cs typeface="+mn-cs"/>
            </a:endParaRPr>
          </a:p>
        </p:txBody>
      </p:sp>
      <p:grpSp>
        <p:nvGrpSpPr>
          <p:cNvPr id="14" name="Group 13">
            <a:extLst>
              <a:ext uri="{FF2B5EF4-FFF2-40B4-BE49-F238E27FC236}">
                <a16:creationId xmlns:a16="http://schemas.microsoft.com/office/drawing/2014/main" id="{C29863D6-0FE2-4F80-9C72-1419BDEB4E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6559644" cy="6858000"/>
            <a:chOff x="5632356" y="0"/>
            <a:chExt cx="6559644" cy="6858000"/>
          </a:xfrm>
          <a:effectLst>
            <a:outerShdw blurRad="381000" dist="152400" dir="10800000" algn="ctr" rotWithShape="0">
              <a:srgbClr val="000000">
                <a:alpha val="10000"/>
              </a:srgbClr>
            </a:outerShdw>
          </a:effectLst>
        </p:grpSpPr>
        <p:grpSp>
          <p:nvGrpSpPr>
            <p:cNvPr id="15" name="Group 14">
              <a:extLst>
                <a:ext uri="{FF2B5EF4-FFF2-40B4-BE49-F238E27FC236}">
                  <a16:creationId xmlns:a16="http://schemas.microsoft.com/office/drawing/2014/main" id="{398A8C22-8BEC-4F48-B82B-CFDD28BADB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82343" y="2"/>
              <a:ext cx="6509657" cy="6857998"/>
              <a:chOff x="5682343" y="2"/>
              <a:chExt cx="6509657" cy="6857998"/>
            </a:xfrm>
          </p:grpSpPr>
          <p:sp>
            <p:nvSpPr>
              <p:cNvPr id="19" name="Freeform: Shape 18">
                <a:extLst>
                  <a:ext uri="{FF2B5EF4-FFF2-40B4-BE49-F238E27FC236}">
                    <a16:creationId xmlns:a16="http://schemas.microsoft.com/office/drawing/2014/main" id="{1A47FBCF-E1ED-4915-8EAD-C0BE506D1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68E2B1E3-4A4F-4862-B32A-0B74233B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82343" y="2"/>
                <a:ext cx="6509657" cy="6857998"/>
              </a:xfrm>
              <a:custGeom>
                <a:avLst/>
                <a:gdLst>
                  <a:gd name="connsiteX0" fmla="*/ 5757500 w 6509657"/>
                  <a:gd name="connsiteY0" fmla="*/ 6118149 h 6857998"/>
                  <a:gd name="connsiteX1" fmla="*/ 5778719 w 6509657"/>
                  <a:gd name="connsiteY1" fmla="*/ 6133723 h 6857998"/>
                  <a:gd name="connsiteX2" fmla="*/ 5794879 w 6509657"/>
                  <a:gd name="connsiteY2" fmla="*/ 6149380 h 6857998"/>
                  <a:gd name="connsiteX3" fmla="*/ 5800355 w 6509657"/>
                  <a:gd name="connsiteY3" fmla="*/ 6166562 h 6857998"/>
                  <a:gd name="connsiteX4" fmla="*/ 5794879 w 6509657"/>
                  <a:gd name="connsiteY4" fmla="*/ 6149379 h 6857998"/>
                  <a:gd name="connsiteX5" fmla="*/ 5778719 w 6509657"/>
                  <a:gd name="connsiteY5" fmla="*/ 6133722 h 6857998"/>
                  <a:gd name="connsiteX6" fmla="*/ 5757500 w 6509657"/>
                  <a:gd name="connsiteY6" fmla="*/ 6118149 h 6857998"/>
                  <a:gd name="connsiteX7" fmla="*/ 5665657 w 6509657"/>
                  <a:gd name="connsiteY7" fmla="*/ 4941372 h 6857998"/>
                  <a:gd name="connsiteX8" fmla="*/ 5668987 w 6509657"/>
                  <a:gd name="connsiteY8" fmla="*/ 4950869 h 6857998"/>
                  <a:gd name="connsiteX9" fmla="*/ 5678672 w 6509657"/>
                  <a:gd name="connsiteY9" fmla="*/ 4991382 h 6857998"/>
                  <a:gd name="connsiteX10" fmla="*/ 5668987 w 6509657"/>
                  <a:gd name="connsiteY10" fmla="*/ 4950868 h 6857998"/>
                  <a:gd name="connsiteX11" fmla="*/ 5669596 w 6509657"/>
                  <a:gd name="connsiteY11" fmla="*/ 4749807 h 6857998"/>
                  <a:gd name="connsiteX12" fmla="*/ 5654889 w 6509657"/>
                  <a:gd name="connsiteY12" fmla="*/ 4799797 h 6857998"/>
                  <a:gd name="connsiteX13" fmla="*/ 5669596 w 6509657"/>
                  <a:gd name="connsiteY13" fmla="*/ 4749807 h 6857998"/>
                  <a:gd name="connsiteX14" fmla="*/ 5687394 w 6509657"/>
                  <a:gd name="connsiteY14" fmla="*/ 4543185 h 6857998"/>
                  <a:gd name="connsiteX15" fmla="*/ 5692800 w 6509657"/>
                  <a:gd name="connsiteY15" fmla="*/ 4557092 h 6857998"/>
                  <a:gd name="connsiteX16" fmla="*/ 5719165 w 6509657"/>
                  <a:gd name="connsiteY16" fmla="*/ 4602021 h 6857998"/>
                  <a:gd name="connsiteX17" fmla="*/ 5692800 w 6509657"/>
                  <a:gd name="connsiteY17" fmla="*/ 4557091 h 6857998"/>
                  <a:gd name="connsiteX18" fmla="*/ 6153612 w 6509657"/>
                  <a:gd name="connsiteY18" fmla="*/ 2819253 h 6857998"/>
                  <a:gd name="connsiteX19" fmla="*/ 6165256 w 6509657"/>
                  <a:gd name="connsiteY19" fmla="*/ 2827484 h 6857998"/>
                  <a:gd name="connsiteX20" fmla="*/ 6165258 w 6509657"/>
                  <a:gd name="connsiteY20" fmla="*/ 2827486 h 6857998"/>
                  <a:gd name="connsiteX21" fmla="*/ 6193761 w 6509657"/>
                  <a:gd name="connsiteY21" fmla="*/ 2861156 h 6857998"/>
                  <a:gd name="connsiteX22" fmla="*/ 6184107 w 6509657"/>
                  <a:gd name="connsiteY22" fmla="*/ 2842392 h 6857998"/>
                  <a:gd name="connsiteX23" fmla="*/ 6165258 w 6509657"/>
                  <a:gd name="connsiteY23" fmla="*/ 2827486 h 6857998"/>
                  <a:gd name="connsiteX24" fmla="*/ 6165256 w 6509657"/>
                  <a:gd name="connsiteY24" fmla="*/ 2827483 h 6857998"/>
                  <a:gd name="connsiteX25" fmla="*/ 6083958 w 6509657"/>
                  <a:gd name="connsiteY25" fmla="*/ 1974015 h 6857998"/>
                  <a:gd name="connsiteX26" fmla="*/ 6077444 w 6509657"/>
                  <a:gd name="connsiteY26" fmla="*/ 1999763 h 6857998"/>
                  <a:gd name="connsiteX27" fmla="*/ 6059716 w 6509657"/>
                  <a:gd name="connsiteY27" fmla="*/ 2023547 h 6857998"/>
                  <a:gd name="connsiteX28" fmla="*/ 6083958 w 6509657"/>
                  <a:gd name="connsiteY28" fmla="*/ 1974015 h 6857998"/>
                  <a:gd name="connsiteX29" fmla="*/ 6066764 w 6509657"/>
                  <a:gd name="connsiteY29" fmla="*/ 1768838 h 6857998"/>
                  <a:gd name="connsiteX30" fmla="*/ 6058162 w 6509657"/>
                  <a:gd name="connsiteY30" fmla="*/ 1785412 h 6857998"/>
                  <a:gd name="connsiteX31" fmla="*/ 6057382 w 6509657"/>
                  <a:gd name="connsiteY31" fmla="*/ 1801558 h 6857998"/>
                  <a:gd name="connsiteX32" fmla="*/ 6066764 w 6509657"/>
                  <a:gd name="connsiteY32" fmla="*/ 1768838 h 6857998"/>
                  <a:gd name="connsiteX33" fmla="*/ 6176353 w 6509657"/>
                  <a:gd name="connsiteY33" fmla="*/ 520953 h 6857998"/>
                  <a:gd name="connsiteX34" fmla="*/ 6169625 w 6509657"/>
                  <a:gd name="connsiteY34" fmla="*/ 549926 h 6857998"/>
                  <a:gd name="connsiteX35" fmla="*/ 6163371 w 6509657"/>
                  <a:gd name="connsiteY35" fmla="*/ 566616 h 6857998"/>
                  <a:gd name="connsiteX36" fmla="*/ 6157421 w 6509657"/>
                  <a:gd name="connsiteY36" fmla="*/ 581804 h 6857998"/>
                  <a:gd name="connsiteX37" fmla="*/ 6157002 w 6509657"/>
                  <a:gd name="connsiteY37" fmla="*/ 583595 h 6857998"/>
                  <a:gd name="connsiteX38" fmla="*/ 6154828 w 6509657"/>
                  <a:gd name="connsiteY38" fmla="*/ 589388 h 6857998"/>
                  <a:gd name="connsiteX39" fmla="*/ 6150205 w 6509657"/>
                  <a:gd name="connsiteY39" fmla="*/ 612658 h 6857998"/>
                  <a:gd name="connsiteX40" fmla="*/ 6157002 w 6509657"/>
                  <a:gd name="connsiteY40" fmla="*/ 583595 h 6857998"/>
                  <a:gd name="connsiteX41" fmla="*/ 6163319 w 6509657"/>
                  <a:gd name="connsiteY41" fmla="*/ 566754 h 6857998"/>
                  <a:gd name="connsiteX42" fmla="*/ 6163371 w 6509657"/>
                  <a:gd name="connsiteY42" fmla="*/ 566616 h 6857998"/>
                  <a:gd name="connsiteX43" fmla="*/ 6169209 w 6509657"/>
                  <a:gd name="connsiteY43" fmla="*/ 551717 h 6857998"/>
                  <a:gd name="connsiteX44" fmla="*/ 6169625 w 6509657"/>
                  <a:gd name="connsiteY44" fmla="*/ 549926 h 6857998"/>
                  <a:gd name="connsiteX45" fmla="*/ 6171790 w 6509657"/>
                  <a:gd name="connsiteY45" fmla="*/ 544146 h 6857998"/>
                  <a:gd name="connsiteX46" fmla="*/ 6176353 w 6509657"/>
                  <a:gd name="connsiteY46" fmla="*/ 520953 h 6857998"/>
                  <a:gd name="connsiteX47" fmla="*/ 6125250 w 6509657"/>
                  <a:gd name="connsiteY47" fmla="*/ 268794 h 6857998"/>
                  <a:gd name="connsiteX48" fmla="*/ 6120374 w 6509657"/>
                  <a:gd name="connsiteY48" fmla="*/ 299164 h 6857998"/>
                  <a:gd name="connsiteX49" fmla="*/ 6121819 w 6509657"/>
                  <a:gd name="connsiteY49" fmla="*/ 328017 h 6857998"/>
                  <a:gd name="connsiteX50" fmla="*/ 0 w 6509657"/>
                  <a:gd name="connsiteY50" fmla="*/ 0 h 6857998"/>
                  <a:gd name="connsiteX51" fmla="*/ 6442666 w 6509657"/>
                  <a:gd name="connsiteY51" fmla="*/ 0 h 6857998"/>
                  <a:gd name="connsiteX52" fmla="*/ 6438451 w 6509657"/>
                  <a:gd name="connsiteY52" fmla="*/ 24480 h 6857998"/>
                  <a:gd name="connsiteX53" fmla="*/ 6426440 w 6509657"/>
                  <a:gd name="connsiteY53" fmla="*/ 47806 h 6857998"/>
                  <a:gd name="connsiteX54" fmla="*/ 6417296 w 6509657"/>
                  <a:gd name="connsiteY54" fmla="*/ 105718 h 6857998"/>
                  <a:gd name="connsiteX55" fmla="*/ 6418631 w 6509657"/>
                  <a:gd name="connsiteY55" fmla="*/ 152584 h 6857998"/>
                  <a:gd name="connsiteX56" fmla="*/ 6420344 w 6509657"/>
                  <a:gd name="connsiteY56" fmla="*/ 234883 h 6857998"/>
                  <a:gd name="connsiteX57" fmla="*/ 6424727 w 6509657"/>
                  <a:gd name="connsiteY57" fmla="*/ 261173 h 6857998"/>
                  <a:gd name="connsiteX58" fmla="*/ 6412152 w 6509657"/>
                  <a:gd name="connsiteY58" fmla="*/ 380050 h 6857998"/>
                  <a:gd name="connsiteX59" fmla="*/ 6411200 w 6509657"/>
                  <a:gd name="connsiteY59" fmla="*/ 447870 h 6857998"/>
                  <a:gd name="connsiteX60" fmla="*/ 6395577 w 6509657"/>
                  <a:gd name="connsiteY60" fmla="*/ 524262 h 6857998"/>
                  <a:gd name="connsiteX61" fmla="*/ 6396339 w 6509657"/>
                  <a:gd name="connsiteY61" fmla="*/ 546552 h 6857998"/>
                  <a:gd name="connsiteX62" fmla="*/ 6397674 w 6509657"/>
                  <a:gd name="connsiteY62" fmla="*/ 571508 h 6857998"/>
                  <a:gd name="connsiteX63" fmla="*/ 6398818 w 6509657"/>
                  <a:gd name="connsiteY63" fmla="*/ 648092 h 6857998"/>
                  <a:gd name="connsiteX64" fmla="*/ 6404531 w 6509657"/>
                  <a:gd name="connsiteY64" fmla="*/ 694576 h 6857998"/>
                  <a:gd name="connsiteX65" fmla="*/ 6401104 w 6509657"/>
                  <a:gd name="connsiteY65" fmla="*/ 783158 h 6857998"/>
                  <a:gd name="connsiteX66" fmla="*/ 6406056 w 6509657"/>
                  <a:gd name="connsiteY66" fmla="*/ 815929 h 6857998"/>
                  <a:gd name="connsiteX67" fmla="*/ 6406628 w 6509657"/>
                  <a:gd name="connsiteY67" fmla="*/ 898797 h 6857998"/>
                  <a:gd name="connsiteX68" fmla="*/ 6403770 w 6509657"/>
                  <a:gd name="connsiteY68" fmla="*/ 973095 h 6857998"/>
                  <a:gd name="connsiteX69" fmla="*/ 6405294 w 6509657"/>
                  <a:gd name="connsiteY69" fmla="*/ 1044725 h 6857998"/>
                  <a:gd name="connsiteX70" fmla="*/ 6411580 w 6509657"/>
                  <a:gd name="connsiteY70" fmla="*/ 1095972 h 6857998"/>
                  <a:gd name="connsiteX71" fmla="*/ 6415391 w 6509657"/>
                  <a:gd name="connsiteY71" fmla="*/ 1151600 h 6857998"/>
                  <a:gd name="connsiteX72" fmla="*/ 6438060 w 6509657"/>
                  <a:gd name="connsiteY72" fmla="*/ 1304955 h 6857998"/>
                  <a:gd name="connsiteX73" fmla="*/ 6432537 w 6509657"/>
                  <a:gd name="connsiteY73" fmla="*/ 1333341 h 6857998"/>
                  <a:gd name="connsiteX74" fmla="*/ 6427393 w 6509657"/>
                  <a:gd name="connsiteY74" fmla="*/ 1494509 h 6857998"/>
                  <a:gd name="connsiteX75" fmla="*/ 6427775 w 6509657"/>
                  <a:gd name="connsiteY75" fmla="*/ 1529563 h 6857998"/>
                  <a:gd name="connsiteX76" fmla="*/ 6405294 w 6509657"/>
                  <a:gd name="connsiteY76" fmla="*/ 1623675 h 6857998"/>
                  <a:gd name="connsiteX77" fmla="*/ 6440919 w 6509657"/>
                  <a:gd name="connsiteY77" fmla="*/ 1768838 h 6857998"/>
                  <a:gd name="connsiteX78" fmla="*/ 6485496 w 6509657"/>
                  <a:gd name="connsiteY78" fmla="*/ 1904673 h 6857998"/>
                  <a:gd name="connsiteX79" fmla="*/ 6491212 w 6509657"/>
                  <a:gd name="connsiteY79" fmla="*/ 1921817 h 6857998"/>
                  <a:gd name="connsiteX80" fmla="*/ 6500928 w 6509657"/>
                  <a:gd name="connsiteY80" fmla="*/ 1970586 h 6857998"/>
                  <a:gd name="connsiteX81" fmla="*/ 6504358 w 6509657"/>
                  <a:gd name="connsiteY81" fmla="*/ 2030977 h 6857998"/>
                  <a:gd name="connsiteX82" fmla="*/ 6509406 w 6509657"/>
                  <a:gd name="connsiteY82" fmla="*/ 2069340 h 6857998"/>
                  <a:gd name="connsiteX83" fmla="*/ 6509657 w 6509657"/>
                  <a:gd name="connsiteY83" fmla="*/ 2072225 h 6857998"/>
                  <a:gd name="connsiteX84" fmla="*/ 6509657 w 6509657"/>
                  <a:gd name="connsiteY84" fmla="*/ 2131532 h 6857998"/>
                  <a:gd name="connsiteX85" fmla="*/ 6508786 w 6509657"/>
                  <a:gd name="connsiteY85" fmla="*/ 2138304 h 6857998"/>
                  <a:gd name="connsiteX86" fmla="*/ 6502262 w 6509657"/>
                  <a:gd name="connsiteY86" fmla="*/ 2168903 h 6857998"/>
                  <a:gd name="connsiteX87" fmla="*/ 6486640 w 6509657"/>
                  <a:gd name="connsiteY87" fmla="*/ 2254633 h 6857998"/>
                  <a:gd name="connsiteX88" fmla="*/ 6471780 w 6509657"/>
                  <a:gd name="connsiteY88" fmla="*/ 2335405 h 6857998"/>
                  <a:gd name="connsiteX89" fmla="*/ 6489306 w 6509657"/>
                  <a:gd name="connsiteY89" fmla="*/ 2360933 h 6857998"/>
                  <a:gd name="connsiteX90" fmla="*/ 6504547 w 6509657"/>
                  <a:gd name="connsiteY90" fmla="*/ 2400369 h 6857998"/>
                  <a:gd name="connsiteX91" fmla="*/ 6486258 w 6509657"/>
                  <a:gd name="connsiteY91" fmla="*/ 2444184 h 6857998"/>
                  <a:gd name="connsiteX92" fmla="*/ 6448350 w 6509657"/>
                  <a:gd name="connsiteY92" fmla="*/ 2546678 h 6857998"/>
                  <a:gd name="connsiteX93" fmla="*/ 6446633 w 6509657"/>
                  <a:gd name="connsiteY93" fmla="*/ 2611450 h 6857998"/>
                  <a:gd name="connsiteX94" fmla="*/ 6430441 w 6509657"/>
                  <a:gd name="connsiteY94" fmla="*/ 2752235 h 6857998"/>
                  <a:gd name="connsiteX95" fmla="*/ 6407389 w 6509657"/>
                  <a:gd name="connsiteY95" fmla="*/ 2844248 h 6857998"/>
                  <a:gd name="connsiteX96" fmla="*/ 6381291 w 6509657"/>
                  <a:gd name="connsiteY96" fmla="*/ 2910353 h 6857998"/>
                  <a:gd name="connsiteX97" fmla="*/ 6347189 w 6509657"/>
                  <a:gd name="connsiteY97" fmla="*/ 3005035 h 6857998"/>
                  <a:gd name="connsiteX98" fmla="*/ 6329473 w 6509657"/>
                  <a:gd name="connsiteY98" fmla="*/ 3100099 h 6857998"/>
                  <a:gd name="connsiteX99" fmla="*/ 6307182 w 6509657"/>
                  <a:gd name="connsiteY99" fmla="*/ 3168870 h 6857998"/>
                  <a:gd name="connsiteX100" fmla="*/ 6291942 w 6509657"/>
                  <a:gd name="connsiteY100" fmla="*/ 3252885 h 6857998"/>
                  <a:gd name="connsiteX101" fmla="*/ 6291371 w 6509657"/>
                  <a:gd name="connsiteY101" fmla="*/ 3323372 h 6857998"/>
                  <a:gd name="connsiteX102" fmla="*/ 6294039 w 6509657"/>
                  <a:gd name="connsiteY102" fmla="*/ 3433866 h 6857998"/>
                  <a:gd name="connsiteX103" fmla="*/ 6247937 w 6509657"/>
                  <a:gd name="connsiteY103" fmla="*/ 3569124 h 6857998"/>
                  <a:gd name="connsiteX104" fmla="*/ 6237648 w 6509657"/>
                  <a:gd name="connsiteY104" fmla="*/ 3623799 h 6857998"/>
                  <a:gd name="connsiteX105" fmla="*/ 6232886 w 6509657"/>
                  <a:gd name="connsiteY105" fmla="*/ 3675238 h 6857998"/>
                  <a:gd name="connsiteX106" fmla="*/ 6202214 w 6509657"/>
                  <a:gd name="connsiteY106" fmla="*/ 3784397 h 6857998"/>
                  <a:gd name="connsiteX107" fmla="*/ 6192116 w 6509657"/>
                  <a:gd name="connsiteY107" fmla="*/ 3828785 h 6857998"/>
                  <a:gd name="connsiteX108" fmla="*/ 6192308 w 6509657"/>
                  <a:gd name="connsiteY108" fmla="*/ 3890891 h 6857998"/>
                  <a:gd name="connsiteX109" fmla="*/ 6178210 w 6509657"/>
                  <a:gd name="connsiteY109" fmla="*/ 4003861 h 6857998"/>
                  <a:gd name="connsiteX110" fmla="*/ 6137060 w 6509657"/>
                  <a:gd name="connsiteY110" fmla="*/ 4116641 h 6857998"/>
                  <a:gd name="connsiteX111" fmla="*/ 6141062 w 6509657"/>
                  <a:gd name="connsiteY111" fmla="*/ 4164458 h 6857998"/>
                  <a:gd name="connsiteX112" fmla="*/ 6140110 w 6509657"/>
                  <a:gd name="connsiteY112" fmla="*/ 4181603 h 6857998"/>
                  <a:gd name="connsiteX113" fmla="*/ 6117439 w 6509657"/>
                  <a:gd name="connsiteY113" fmla="*/ 4335722 h 6857998"/>
                  <a:gd name="connsiteX114" fmla="*/ 6114962 w 6509657"/>
                  <a:gd name="connsiteY114" fmla="*/ 4351154 h 6857998"/>
                  <a:gd name="connsiteX115" fmla="*/ 6094769 w 6509657"/>
                  <a:gd name="connsiteY115" fmla="*/ 4423545 h 6857998"/>
                  <a:gd name="connsiteX116" fmla="*/ 6082195 w 6509657"/>
                  <a:gd name="connsiteY116" fmla="*/ 4606053 h 6857998"/>
                  <a:gd name="connsiteX117" fmla="*/ 6080672 w 6509657"/>
                  <a:gd name="connsiteY117" fmla="*/ 4617291 h 6857998"/>
                  <a:gd name="connsiteX118" fmla="*/ 6090768 w 6509657"/>
                  <a:gd name="connsiteY118" fmla="*/ 4678445 h 6857998"/>
                  <a:gd name="connsiteX119" fmla="*/ 6105056 w 6509657"/>
                  <a:gd name="connsiteY119" fmla="*/ 4708734 h 6857998"/>
                  <a:gd name="connsiteX120" fmla="*/ 6119916 w 6509657"/>
                  <a:gd name="connsiteY120" fmla="*/ 4755980 h 6857998"/>
                  <a:gd name="connsiteX121" fmla="*/ 6125441 w 6509657"/>
                  <a:gd name="connsiteY121" fmla="*/ 4803988 h 6857998"/>
                  <a:gd name="connsiteX122" fmla="*/ 6102960 w 6509657"/>
                  <a:gd name="connsiteY122" fmla="*/ 4884572 h 6857998"/>
                  <a:gd name="connsiteX123" fmla="*/ 6100674 w 6509657"/>
                  <a:gd name="connsiteY123" fmla="*/ 4913909 h 6857998"/>
                  <a:gd name="connsiteX124" fmla="*/ 6089816 w 6509657"/>
                  <a:gd name="connsiteY124" fmla="*/ 4979253 h 6857998"/>
                  <a:gd name="connsiteX125" fmla="*/ 6090577 w 6509657"/>
                  <a:gd name="connsiteY125" fmla="*/ 5036405 h 6857998"/>
                  <a:gd name="connsiteX126" fmla="*/ 6107914 w 6509657"/>
                  <a:gd name="connsiteY126" fmla="*/ 5082317 h 6857998"/>
                  <a:gd name="connsiteX127" fmla="*/ 6111342 w 6509657"/>
                  <a:gd name="connsiteY127" fmla="*/ 5148995 h 6857998"/>
                  <a:gd name="connsiteX128" fmla="*/ 6098770 w 6509657"/>
                  <a:gd name="connsiteY128" fmla="*/ 5192051 h 6857998"/>
                  <a:gd name="connsiteX129" fmla="*/ 6097056 w 6509657"/>
                  <a:gd name="connsiteY129" fmla="*/ 5200813 h 6857998"/>
                  <a:gd name="connsiteX130" fmla="*/ 6096291 w 6509657"/>
                  <a:gd name="connsiteY130" fmla="*/ 5313403 h 6857998"/>
                  <a:gd name="connsiteX131" fmla="*/ 6134203 w 6509657"/>
                  <a:gd name="connsiteY131" fmla="*/ 5453995 h 6857998"/>
                  <a:gd name="connsiteX132" fmla="*/ 6142206 w 6509657"/>
                  <a:gd name="connsiteY132" fmla="*/ 5477239 h 6857998"/>
                  <a:gd name="connsiteX133" fmla="*/ 6156112 w 6509657"/>
                  <a:gd name="connsiteY133" fmla="*/ 5590590 h 6857998"/>
                  <a:gd name="connsiteX134" fmla="*/ 6170210 w 6509657"/>
                  <a:gd name="connsiteY134" fmla="*/ 5651360 h 6857998"/>
                  <a:gd name="connsiteX135" fmla="*/ 6170972 w 6509657"/>
                  <a:gd name="connsiteY135" fmla="*/ 5695178 h 6857998"/>
                  <a:gd name="connsiteX136" fmla="*/ 6195927 w 6509657"/>
                  <a:gd name="connsiteY136" fmla="*/ 5748136 h 6857998"/>
                  <a:gd name="connsiteX137" fmla="*/ 6206787 w 6509657"/>
                  <a:gd name="connsiteY137" fmla="*/ 5765474 h 6857998"/>
                  <a:gd name="connsiteX138" fmla="*/ 6213264 w 6509657"/>
                  <a:gd name="connsiteY138" fmla="*/ 5786239 h 6857998"/>
                  <a:gd name="connsiteX139" fmla="*/ 6233839 w 6509657"/>
                  <a:gd name="connsiteY139" fmla="*/ 5880348 h 6857998"/>
                  <a:gd name="connsiteX140" fmla="*/ 6245457 w 6509657"/>
                  <a:gd name="connsiteY140" fmla="*/ 5897114 h 6857998"/>
                  <a:gd name="connsiteX141" fmla="*/ 6252699 w 6509657"/>
                  <a:gd name="connsiteY141" fmla="*/ 5908355 h 6857998"/>
                  <a:gd name="connsiteX142" fmla="*/ 6264891 w 6509657"/>
                  <a:gd name="connsiteY142" fmla="*/ 5999796 h 6857998"/>
                  <a:gd name="connsiteX143" fmla="*/ 6299372 w 6509657"/>
                  <a:gd name="connsiteY143" fmla="*/ 6056948 h 6857998"/>
                  <a:gd name="connsiteX144" fmla="*/ 6314041 w 6509657"/>
                  <a:gd name="connsiteY144" fmla="*/ 6072569 h 6857998"/>
                  <a:gd name="connsiteX145" fmla="*/ 6336139 w 6509657"/>
                  <a:gd name="connsiteY145" fmla="*/ 6127247 h 6857998"/>
                  <a:gd name="connsiteX146" fmla="*/ 6378623 w 6509657"/>
                  <a:gd name="connsiteY146" fmla="*/ 6311084 h 6857998"/>
                  <a:gd name="connsiteX147" fmla="*/ 6363571 w 6509657"/>
                  <a:gd name="connsiteY147" fmla="*/ 6363664 h 6857998"/>
                  <a:gd name="connsiteX148" fmla="*/ 6403960 w 6509657"/>
                  <a:gd name="connsiteY148" fmla="*/ 6463490 h 6857998"/>
                  <a:gd name="connsiteX149" fmla="*/ 6426820 w 6509657"/>
                  <a:gd name="connsiteY149" fmla="*/ 6550742 h 6857998"/>
                  <a:gd name="connsiteX150" fmla="*/ 6432347 w 6509657"/>
                  <a:gd name="connsiteY150" fmla="*/ 6583128 h 6857998"/>
                  <a:gd name="connsiteX151" fmla="*/ 6442443 w 6509657"/>
                  <a:gd name="connsiteY151" fmla="*/ 6685617 h 6857998"/>
                  <a:gd name="connsiteX152" fmla="*/ 6465303 w 6509657"/>
                  <a:gd name="connsiteY152" fmla="*/ 6738388 h 6857998"/>
                  <a:gd name="connsiteX153" fmla="*/ 6482807 w 6509657"/>
                  <a:gd name="connsiteY153" fmla="*/ 6796804 h 6857998"/>
                  <a:gd name="connsiteX154" fmla="*/ 6487578 w 6509657"/>
                  <a:gd name="connsiteY154" fmla="*/ 6857457 h 6857998"/>
                  <a:gd name="connsiteX155" fmla="*/ 6360339 w 6509657"/>
                  <a:gd name="connsiteY155" fmla="*/ 6857457 h 6857998"/>
                  <a:gd name="connsiteX156" fmla="*/ 6360339 w 6509657"/>
                  <a:gd name="connsiteY156" fmla="*/ 6857998 h 6857998"/>
                  <a:gd name="connsiteX157" fmla="*/ 0 w 6509657"/>
                  <a:gd name="connsiteY15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509657" h="6857998">
                    <a:moveTo>
                      <a:pt x="5757500" y="6118149"/>
                    </a:moveTo>
                    <a:cubicBezTo>
                      <a:pt x="5764049" y="6124102"/>
                      <a:pt x="5771670" y="6129341"/>
                      <a:pt x="5778719" y="6133723"/>
                    </a:cubicBezTo>
                    <a:cubicBezTo>
                      <a:pt x="5785863" y="6138152"/>
                      <a:pt x="5791209" y="6143474"/>
                      <a:pt x="5794879" y="6149380"/>
                    </a:cubicBezTo>
                    <a:lnTo>
                      <a:pt x="5800355" y="6166562"/>
                    </a:lnTo>
                    <a:lnTo>
                      <a:pt x="5794879" y="6149379"/>
                    </a:lnTo>
                    <a:cubicBezTo>
                      <a:pt x="5791209" y="6143474"/>
                      <a:pt x="5785863" y="6138152"/>
                      <a:pt x="5778719" y="6133722"/>
                    </a:cubicBezTo>
                    <a:cubicBezTo>
                      <a:pt x="5771670" y="6129341"/>
                      <a:pt x="5764049" y="6124102"/>
                      <a:pt x="5757500" y="6118149"/>
                    </a:cubicBezTo>
                    <a:close/>
                    <a:moveTo>
                      <a:pt x="5665657" y="4941372"/>
                    </a:moveTo>
                    <a:lnTo>
                      <a:pt x="5668987" y="4950869"/>
                    </a:lnTo>
                    <a:lnTo>
                      <a:pt x="5678672" y="4991382"/>
                    </a:lnTo>
                    <a:lnTo>
                      <a:pt x="5668987" y="4950868"/>
                    </a:lnTo>
                    <a:close/>
                    <a:moveTo>
                      <a:pt x="5669596" y="4749807"/>
                    </a:moveTo>
                    <a:cubicBezTo>
                      <a:pt x="5657460" y="4762826"/>
                      <a:pt x="5656603" y="4781365"/>
                      <a:pt x="5654889" y="4799797"/>
                    </a:cubicBezTo>
                    <a:cubicBezTo>
                      <a:pt x="5656603" y="4781365"/>
                      <a:pt x="5657460" y="4762827"/>
                      <a:pt x="5669596" y="4749807"/>
                    </a:cubicBezTo>
                    <a:close/>
                    <a:moveTo>
                      <a:pt x="5687394" y="4543185"/>
                    </a:moveTo>
                    <a:cubicBezTo>
                      <a:pt x="5688372" y="4548281"/>
                      <a:pt x="5690419" y="4553662"/>
                      <a:pt x="5692800" y="4557092"/>
                    </a:cubicBezTo>
                    <a:cubicBezTo>
                      <a:pt x="5704421" y="4573618"/>
                      <a:pt x="5713208" y="4588275"/>
                      <a:pt x="5719165" y="4602021"/>
                    </a:cubicBezTo>
                    <a:cubicBezTo>
                      <a:pt x="5713208" y="4588275"/>
                      <a:pt x="5704421" y="4573618"/>
                      <a:pt x="5692800" y="4557091"/>
                    </a:cubicBezTo>
                    <a:close/>
                    <a:moveTo>
                      <a:pt x="6153612" y="2819253"/>
                    </a:moveTo>
                    <a:lnTo>
                      <a:pt x="6165256" y="2827484"/>
                    </a:lnTo>
                    <a:lnTo>
                      <a:pt x="6165258" y="2827486"/>
                    </a:lnTo>
                    <a:lnTo>
                      <a:pt x="6193761" y="2861156"/>
                    </a:lnTo>
                    <a:lnTo>
                      <a:pt x="6184107" y="2842392"/>
                    </a:lnTo>
                    <a:lnTo>
                      <a:pt x="6165258" y="2827486"/>
                    </a:lnTo>
                    <a:lnTo>
                      <a:pt x="6165256" y="2827483"/>
                    </a:lnTo>
                    <a:close/>
                    <a:moveTo>
                      <a:pt x="6083958" y="1974015"/>
                    </a:moveTo>
                    <a:lnTo>
                      <a:pt x="6077444" y="1999763"/>
                    </a:lnTo>
                    <a:cubicBezTo>
                      <a:pt x="6073635" y="2008056"/>
                      <a:pt x="6067955" y="2016020"/>
                      <a:pt x="6059716" y="2023547"/>
                    </a:cubicBezTo>
                    <a:cubicBezTo>
                      <a:pt x="6076195" y="2008497"/>
                      <a:pt x="6082433" y="1991685"/>
                      <a:pt x="6083958" y="1974015"/>
                    </a:cubicBezTo>
                    <a:close/>
                    <a:moveTo>
                      <a:pt x="6066764" y="1768838"/>
                    </a:moveTo>
                    <a:cubicBezTo>
                      <a:pt x="6062383" y="1774411"/>
                      <a:pt x="6059620" y="1779948"/>
                      <a:pt x="6058162" y="1785412"/>
                    </a:cubicBezTo>
                    <a:lnTo>
                      <a:pt x="6057382" y="1801558"/>
                    </a:lnTo>
                    <a:cubicBezTo>
                      <a:pt x="6055715" y="1790986"/>
                      <a:pt x="6058001" y="1779981"/>
                      <a:pt x="6066764" y="1768838"/>
                    </a:cubicBezTo>
                    <a:close/>
                    <a:moveTo>
                      <a:pt x="6176353" y="520953"/>
                    </a:moveTo>
                    <a:lnTo>
                      <a:pt x="6169625" y="549926"/>
                    </a:lnTo>
                    <a:lnTo>
                      <a:pt x="6163371" y="566616"/>
                    </a:lnTo>
                    <a:lnTo>
                      <a:pt x="6157421" y="581804"/>
                    </a:lnTo>
                    <a:lnTo>
                      <a:pt x="6157002" y="583595"/>
                    </a:lnTo>
                    <a:lnTo>
                      <a:pt x="6154828" y="589388"/>
                    </a:lnTo>
                    <a:cubicBezTo>
                      <a:pt x="6152427" y="597005"/>
                      <a:pt x="6150670" y="604728"/>
                      <a:pt x="6150205" y="612658"/>
                    </a:cubicBezTo>
                    <a:lnTo>
                      <a:pt x="6157002" y="583595"/>
                    </a:lnTo>
                    <a:lnTo>
                      <a:pt x="6163319" y="566754"/>
                    </a:lnTo>
                    <a:lnTo>
                      <a:pt x="6163371" y="566616"/>
                    </a:lnTo>
                    <a:lnTo>
                      <a:pt x="6169209" y="551717"/>
                    </a:lnTo>
                    <a:lnTo>
                      <a:pt x="6169625" y="549926"/>
                    </a:lnTo>
                    <a:lnTo>
                      <a:pt x="6171790" y="544146"/>
                    </a:lnTo>
                    <a:cubicBezTo>
                      <a:pt x="6174177" y="536547"/>
                      <a:pt x="6175914" y="528850"/>
                      <a:pt x="6176353" y="520953"/>
                    </a:cubicBezTo>
                    <a:close/>
                    <a:moveTo>
                      <a:pt x="6125250" y="268794"/>
                    </a:moveTo>
                    <a:cubicBezTo>
                      <a:pt x="6122725" y="279176"/>
                      <a:pt x="6121022" y="289296"/>
                      <a:pt x="6120374" y="299164"/>
                    </a:cubicBezTo>
                    <a:cubicBezTo>
                      <a:pt x="6119725" y="309031"/>
                      <a:pt x="6120130" y="318646"/>
                      <a:pt x="6121819" y="328017"/>
                    </a:cubicBezTo>
                    <a:close/>
                    <a:moveTo>
                      <a:pt x="0" y="0"/>
                    </a:moveTo>
                    <a:lnTo>
                      <a:pt x="6442666" y="0"/>
                    </a:lnTo>
                    <a:lnTo>
                      <a:pt x="6438451" y="24480"/>
                    </a:lnTo>
                    <a:cubicBezTo>
                      <a:pt x="6435966" y="32636"/>
                      <a:pt x="6432204" y="40471"/>
                      <a:pt x="6426440" y="47806"/>
                    </a:cubicBezTo>
                    <a:cubicBezTo>
                      <a:pt x="6411580" y="66857"/>
                      <a:pt x="6415009" y="85336"/>
                      <a:pt x="6417296" y="105718"/>
                    </a:cubicBezTo>
                    <a:cubicBezTo>
                      <a:pt x="6419010" y="121150"/>
                      <a:pt x="6418439" y="136963"/>
                      <a:pt x="6418631" y="152584"/>
                    </a:cubicBezTo>
                    <a:cubicBezTo>
                      <a:pt x="6419200" y="180017"/>
                      <a:pt x="6419391" y="207450"/>
                      <a:pt x="6420344" y="234883"/>
                    </a:cubicBezTo>
                    <a:cubicBezTo>
                      <a:pt x="6420724" y="243648"/>
                      <a:pt x="6425489" y="252600"/>
                      <a:pt x="6424727" y="261173"/>
                    </a:cubicBezTo>
                    <a:cubicBezTo>
                      <a:pt x="6421106" y="300800"/>
                      <a:pt x="6415391" y="340425"/>
                      <a:pt x="6412152" y="380050"/>
                    </a:cubicBezTo>
                    <a:cubicBezTo>
                      <a:pt x="6410248" y="402529"/>
                      <a:pt x="6413865" y="425581"/>
                      <a:pt x="6411200" y="447870"/>
                    </a:cubicBezTo>
                    <a:cubicBezTo>
                      <a:pt x="6408152" y="473587"/>
                      <a:pt x="6400342" y="498733"/>
                      <a:pt x="6395577" y="524262"/>
                    </a:cubicBezTo>
                    <a:cubicBezTo>
                      <a:pt x="6394245" y="531310"/>
                      <a:pt x="6395960" y="539121"/>
                      <a:pt x="6396339" y="546552"/>
                    </a:cubicBezTo>
                    <a:cubicBezTo>
                      <a:pt x="6396721" y="554933"/>
                      <a:pt x="6397483" y="563125"/>
                      <a:pt x="6397674" y="571508"/>
                    </a:cubicBezTo>
                    <a:cubicBezTo>
                      <a:pt x="6398056" y="597037"/>
                      <a:pt x="6397483" y="622564"/>
                      <a:pt x="6398818" y="648092"/>
                    </a:cubicBezTo>
                    <a:cubicBezTo>
                      <a:pt x="6399579" y="663713"/>
                      <a:pt x="6407389" y="680096"/>
                      <a:pt x="6404531" y="694576"/>
                    </a:cubicBezTo>
                    <a:cubicBezTo>
                      <a:pt x="6399008" y="724104"/>
                      <a:pt x="6411390" y="753633"/>
                      <a:pt x="6401104" y="783158"/>
                    </a:cubicBezTo>
                    <a:cubicBezTo>
                      <a:pt x="6398056" y="792306"/>
                      <a:pt x="6405676" y="804877"/>
                      <a:pt x="6406056" y="815929"/>
                    </a:cubicBezTo>
                    <a:cubicBezTo>
                      <a:pt x="6407008" y="843552"/>
                      <a:pt x="6406818" y="871173"/>
                      <a:pt x="6406628" y="898797"/>
                    </a:cubicBezTo>
                    <a:cubicBezTo>
                      <a:pt x="6406438" y="923562"/>
                      <a:pt x="6409104" y="949281"/>
                      <a:pt x="6403770" y="973095"/>
                    </a:cubicBezTo>
                    <a:cubicBezTo>
                      <a:pt x="6398056" y="998052"/>
                      <a:pt x="6398818" y="1020529"/>
                      <a:pt x="6405294" y="1044725"/>
                    </a:cubicBezTo>
                    <a:cubicBezTo>
                      <a:pt x="6409676" y="1061298"/>
                      <a:pt x="6410248" y="1078826"/>
                      <a:pt x="6411580" y="1095972"/>
                    </a:cubicBezTo>
                    <a:cubicBezTo>
                      <a:pt x="6413104" y="1114449"/>
                      <a:pt x="6409104" y="1134834"/>
                      <a:pt x="6415391" y="1151600"/>
                    </a:cubicBezTo>
                    <a:cubicBezTo>
                      <a:pt x="6434060" y="1201512"/>
                      <a:pt x="6438060" y="1252757"/>
                      <a:pt x="6438060" y="1304955"/>
                    </a:cubicBezTo>
                    <a:cubicBezTo>
                      <a:pt x="6438060" y="1314483"/>
                      <a:pt x="6435395" y="1324198"/>
                      <a:pt x="6432537" y="1333341"/>
                    </a:cubicBezTo>
                    <a:cubicBezTo>
                      <a:pt x="6415391" y="1386684"/>
                      <a:pt x="6416914" y="1440216"/>
                      <a:pt x="6427393" y="1494509"/>
                    </a:cubicBezTo>
                    <a:cubicBezTo>
                      <a:pt x="6429679" y="1505751"/>
                      <a:pt x="6430060" y="1518324"/>
                      <a:pt x="6427775" y="1529563"/>
                    </a:cubicBezTo>
                    <a:cubicBezTo>
                      <a:pt x="6421106" y="1561189"/>
                      <a:pt x="6410056" y="1591859"/>
                      <a:pt x="6405294" y="1623675"/>
                    </a:cubicBezTo>
                    <a:cubicBezTo>
                      <a:pt x="6397483" y="1676253"/>
                      <a:pt x="6423771" y="1721785"/>
                      <a:pt x="6440919" y="1768838"/>
                    </a:cubicBezTo>
                    <a:cubicBezTo>
                      <a:pt x="6457112" y="1813610"/>
                      <a:pt x="6493689" y="1851709"/>
                      <a:pt x="6485496" y="1904673"/>
                    </a:cubicBezTo>
                    <a:cubicBezTo>
                      <a:pt x="6484735" y="1910004"/>
                      <a:pt x="6489878" y="1915912"/>
                      <a:pt x="6491212" y="1921817"/>
                    </a:cubicBezTo>
                    <a:cubicBezTo>
                      <a:pt x="6494833" y="1938009"/>
                      <a:pt x="6499211" y="1954202"/>
                      <a:pt x="6500928" y="1970586"/>
                    </a:cubicBezTo>
                    <a:cubicBezTo>
                      <a:pt x="6503215" y="1990589"/>
                      <a:pt x="6502454" y="2010974"/>
                      <a:pt x="6504358" y="2030977"/>
                    </a:cubicBezTo>
                    <a:cubicBezTo>
                      <a:pt x="6505501" y="2043835"/>
                      <a:pt x="6507596" y="2056600"/>
                      <a:pt x="6509406" y="2069340"/>
                    </a:cubicBezTo>
                    <a:lnTo>
                      <a:pt x="6509657" y="2072225"/>
                    </a:lnTo>
                    <a:lnTo>
                      <a:pt x="6509657" y="2131532"/>
                    </a:lnTo>
                    <a:lnTo>
                      <a:pt x="6508786" y="2138304"/>
                    </a:lnTo>
                    <a:cubicBezTo>
                      <a:pt x="6506595" y="2148519"/>
                      <a:pt x="6503977" y="2158712"/>
                      <a:pt x="6502262" y="2168903"/>
                    </a:cubicBezTo>
                    <a:cubicBezTo>
                      <a:pt x="6497499" y="2197670"/>
                      <a:pt x="6498833" y="2229296"/>
                      <a:pt x="6486640" y="2254633"/>
                    </a:cubicBezTo>
                    <a:cubicBezTo>
                      <a:pt x="6473686" y="2281683"/>
                      <a:pt x="6467780" y="2307402"/>
                      <a:pt x="6471780" y="2335405"/>
                    </a:cubicBezTo>
                    <a:cubicBezTo>
                      <a:pt x="6473114" y="2344741"/>
                      <a:pt x="6481116" y="2356744"/>
                      <a:pt x="6489306" y="2360933"/>
                    </a:cubicBezTo>
                    <a:cubicBezTo>
                      <a:pt x="6507595" y="2370270"/>
                      <a:pt x="6510835" y="2383032"/>
                      <a:pt x="6504547" y="2400369"/>
                    </a:cubicBezTo>
                    <a:cubicBezTo>
                      <a:pt x="6499211" y="2415420"/>
                      <a:pt x="6496546" y="2433897"/>
                      <a:pt x="6486258" y="2444184"/>
                    </a:cubicBezTo>
                    <a:cubicBezTo>
                      <a:pt x="6457112" y="2473333"/>
                      <a:pt x="6456160" y="2510483"/>
                      <a:pt x="6448350" y="2546678"/>
                    </a:cubicBezTo>
                    <a:cubicBezTo>
                      <a:pt x="6443585" y="2568774"/>
                      <a:pt x="6443395" y="2589352"/>
                      <a:pt x="6446633" y="2611450"/>
                    </a:cubicBezTo>
                    <a:cubicBezTo>
                      <a:pt x="6453872" y="2659455"/>
                      <a:pt x="6443585" y="2706131"/>
                      <a:pt x="6430441" y="2752235"/>
                    </a:cubicBezTo>
                    <a:cubicBezTo>
                      <a:pt x="6421679" y="2782716"/>
                      <a:pt x="6416344" y="2813958"/>
                      <a:pt x="6407389" y="2844248"/>
                    </a:cubicBezTo>
                    <a:cubicBezTo>
                      <a:pt x="6400531" y="2866918"/>
                      <a:pt x="6392339" y="2889587"/>
                      <a:pt x="6381291" y="2910353"/>
                    </a:cubicBezTo>
                    <a:cubicBezTo>
                      <a:pt x="6365097" y="2940455"/>
                      <a:pt x="6340712" y="2966742"/>
                      <a:pt x="6347189" y="3005035"/>
                    </a:cubicBezTo>
                    <a:cubicBezTo>
                      <a:pt x="6352904" y="3038756"/>
                      <a:pt x="6340904" y="3069235"/>
                      <a:pt x="6329473" y="3100099"/>
                    </a:cubicBezTo>
                    <a:cubicBezTo>
                      <a:pt x="6321091" y="3122770"/>
                      <a:pt x="6312516" y="3145436"/>
                      <a:pt x="6307182" y="3168870"/>
                    </a:cubicBezTo>
                    <a:cubicBezTo>
                      <a:pt x="6300896" y="3196686"/>
                      <a:pt x="6303564" y="3228119"/>
                      <a:pt x="6291942" y="3252885"/>
                    </a:cubicBezTo>
                    <a:cubicBezTo>
                      <a:pt x="6279750" y="3278795"/>
                      <a:pt x="6287942" y="3300319"/>
                      <a:pt x="6291371" y="3323372"/>
                    </a:cubicBezTo>
                    <a:cubicBezTo>
                      <a:pt x="6296706" y="3360139"/>
                      <a:pt x="6306612" y="3396719"/>
                      <a:pt x="6294039" y="3433866"/>
                    </a:cubicBezTo>
                    <a:cubicBezTo>
                      <a:pt x="6278798" y="3479015"/>
                      <a:pt x="6262414" y="3523785"/>
                      <a:pt x="6247937" y="3569124"/>
                    </a:cubicBezTo>
                    <a:cubicBezTo>
                      <a:pt x="6242410" y="3586653"/>
                      <a:pt x="6240124" y="3605509"/>
                      <a:pt x="6237648" y="3623799"/>
                    </a:cubicBezTo>
                    <a:cubicBezTo>
                      <a:pt x="6235551" y="3641134"/>
                      <a:pt x="6240887" y="3661899"/>
                      <a:pt x="6232886" y="3675238"/>
                    </a:cubicBezTo>
                    <a:cubicBezTo>
                      <a:pt x="6212312" y="3709529"/>
                      <a:pt x="6202214" y="3744770"/>
                      <a:pt x="6202214" y="3784397"/>
                    </a:cubicBezTo>
                    <a:cubicBezTo>
                      <a:pt x="6202214" y="3799258"/>
                      <a:pt x="6193641" y="3813737"/>
                      <a:pt x="6192116" y="3828785"/>
                    </a:cubicBezTo>
                    <a:cubicBezTo>
                      <a:pt x="6190212" y="3849362"/>
                      <a:pt x="6185068" y="3872985"/>
                      <a:pt x="6192308" y="3890891"/>
                    </a:cubicBezTo>
                    <a:cubicBezTo>
                      <a:pt x="6209454" y="3932993"/>
                      <a:pt x="6195163" y="3967091"/>
                      <a:pt x="6178210" y="4003861"/>
                    </a:cubicBezTo>
                    <a:cubicBezTo>
                      <a:pt x="6161446" y="4040058"/>
                      <a:pt x="6148111" y="4078159"/>
                      <a:pt x="6137060" y="4116641"/>
                    </a:cubicBezTo>
                    <a:cubicBezTo>
                      <a:pt x="6133060" y="4131119"/>
                      <a:pt x="6139729" y="4148453"/>
                      <a:pt x="6141062" y="4164458"/>
                    </a:cubicBezTo>
                    <a:cubicBezTo>
                      <a:pt x="6141443" y="4170174"/>
                      <a:pt x="6142014" y="4176461"/>
                      <a:pt x="6140110" y="4181603"/>
                    </a:cubicBezTo>
                    <a:cubicBezTo>
                      <a:pt x="6121819" y="4231324"/>
                      <a:pt x="6107914" y="4281810"/>
                      <a:pt x="6117439" y="4335722"/>
                    </a:cubicBezTo>
                    <a:cubicBezTo>
                      <a:pt x="6118392" y="4340674"/>
                      <a:pt x="6116295" y="4346201"/>
                      <a:pt x="6114962" y="4351154"/>
                    </a:cubicBezTo>
                    <a:cubicBezTo>
                      <a:pt x="6108104" y="4375349"/>
                      <a:pt x="6097246" y="4398972"/>
                      <a:pt x="6094769" y="4423545"/>
                    </a:cubicBezTo>
                    <a:cubicBezTo>
                      <a:pt x="6088673" y="4484127"/>
                      <a:pt x="6086195" y="4545086"/>
                      <a:pt x="6082195" y="4606053"/>
                    </a:cubicBezTo>
                    <a:cubicBezTo>
                      <a:pt x="6082006" y="4609863"/>
                      <a:pt x="6082006" y="4613864"/>
                      <a:pt x="6080672" y="4617291"/>
                    </a:cubicBezTo>
                    <a:cubicBezTo>
                      <a:pt x="6072479" y="4639772"/>
                      <a:pt x="6075148" y="4659393"/>
                      <a:pt x="6090768" y="4678445"/>
                    </a:cubicBezTo>
                    <a:cubicBezTo>
                      <a:pt x="6097626" y="4686828"/>
                      <a:pt x="6101246" y="4698258"/>
                      <a:pt x="6105056" y="4708734"/>
                    </a:cubicBezTo>
                    <a:cubicBezTo>
                      <a:pt x="6110772" y="4724167"/>
                      <a:pt x="6116295" y="4739978"/>
                      <a:pt x="6119916" y="4755980"/>
                    </a:cubicBezTo>
                    <a:cubicBezTo>
                      <a:pt x="6123345" y="4771793"/>
                      <a:pt x="6128106" y="4788747"/>
                      <a:pt x="6125441" y="4803988"/>
                    </a:cubicBezTo>
                    <a:cubicBezTo>
                      <a:pt x="6120679" y="4831420"/>
                      <a:pt x="6110010" y="4857522"/>
                      <a:pt x="6102960" y="4884572"/>
                    </a:cubicBezTo>
                    <a:cubicBezTo>
                      <a:pt x="6100482" y="4893907"/>
                      <a:pt x="6100866" y="4904195"/>
                      <a:pt x="6100674" y="4913909"/>
                    </a:cubicBezTo>
                    <a:cubicBezTo>
                      <a:pt x="6100104" y="4936201"/>
                      <a:pt x="6105628" y="4959061"/>
                      <a:pt x="6089816" y="4979253"/>
                    </a:cubicBezTo>
                    <a:cubicBezTo>
                      <a:pt x="6074956" y="4997922"/>
                      <a:pt x="6079337" y="5016785"/>
                      <a:pt x="6090577" y="5036405"/>
                    </a:cubicBezTo>
                    <a:cubicBezTo>
                      <a:pt x="6098579" y="5050504"/>
                      <a:pt x="6104866" y="5066505"/>
                      <a:pt x="6107914" y="5082317"/>
                    </a:cubicBezTo>
                    <a:cubicBezTo>
                      <a:pt x="6112104" y="5104036"/>
                      <a:pt x="6113820" y="5125562"/>
                      <a:pt x="6111342" y="5148995"/>
                    </a:cubicBezTo>
                    <a:cubicBezTo>
                      <a:pt x="6109628" y="5165570"/>
                      <a:pt x="6108866" y="5179097"/>
                      <a:pt x="6098770" y="5192051"/>
                    </a:cubicBezTo>
                    <a:cubicBezTo>
                      <a:pt x="6097246" y="5194145"/>
                      <a:pt x="6096864" y="5197955"/>
                      <a:pt x="6097056" y="5200813"/>
                    </a:cubicBezTo>
                    <a:cubicBezTo>
                      <a:pt x="6100294" y="5238343"/>
                      <a:pt x="6098579" y="5275491"/>
                      <a:pt x="6096291" y="5313403"/>
                    </a:cubicBezTo>
                    <a:cubicBezTo>
                      <a:pt x="6093247" y="5361598"/>
                      <a:pt x="6102198" y="5412276"/>
                      <a:pt x="6134203" y="5453995"/>
                    </a:cubicBezTo>
                    <a:cubicBezTo>
                      <a:pt x="6138967" y="5460092"/>
                      <a:pt x="6141062" y="5469236"/>
                      <a:pt x="6142206" y="5477239"/>
                    </a:cubicBezTo>
                    <a:cubicBezTo>
                      <a:pt x="6147158" y="5514957"/>
                      <a:pt x="6150587" y="5552869"/>
                      <a:pt x="6156112" y="5590590"/>
                    </a:cubicBezTo>
                    <a:cubicBezTo>
                      <a:pt x="6159160" y="5611164"/>
                      <a:pt x="6161827" y="5632691"/>
                      <a:pt x="6170210" y="5651360"/>
                    </a:cubicBezTo>
                    <a:cubicBezTo>
                      <a:pt x="6178400" y="5669647"/>
                      <a:pt x="6188116" y="5684320"/>
                      <a:pt x="6170972" y="5695178"/>
                    </a:cubicBezTo>
                    <a:cubicBezTo>
                      <a:pt x="6180116" y="5714607"/>
                      <a:pt x="6187737" y="5731564"/>
                      <a:pt x="6195927" y="5748136"/>
                    </a:cubicBezTo>
                    <a:cubicBezTo>
                      <a:pt x="6198974" y="5754234"/>
                      <a:pt x="6203929" y="5759378"/>
                      <a:pt x="6206787" y="5765474"/>
                    </a:cubicBezTo>
                    <a:cubicBezTo>
                      <a:pt x="6209834" y="5771953"/>
                      <a:pt x="6211739" y="5779191"/>
                      <a:pt x="6213264" y="5786239"/>
                    </a:cubicBezTo>
                    <a:cubicBezTo>
                      <a:pt x="6220122" y="5817674"/>
                      <a:pt x="6226408" y="5849107"/>
                      <a:pt x="6233839" y="5880348"/>
                    </a:cubicBezTo>
                    <a:cubicBezTo>
                      <a:pt x="6235362" y="5886447"/>
                      <a:pt x="6241458" y="5891590"/>
                      <a:pt x="6245457" y="5897114"/>
                    </a:cubicBezTo>
                    <a:cubicBezTo>
                      <a:pt x="6248126" y="5900735"/>
                      <a:pt x="6252127" y="5904353"/>
                      <a:pt x="6252699" y="5908355"/>
                    </a:cubicBezTo>
                    <a:cubicBezTo>
                      <a:pt x="6257271" y="5938836"/>
                      <a:pt x="6262606" y="5969124"/>
                      <a:pt x="6264891" y="5999796"/>
                    </a:cubicBezTo>
                    <a:cubicBezTo>
                      <a:pt x="6266794" y="6025515"/>
                      <a:pt x="6266225" y="6050282"/>
                      <a:pt x="6299372" y="6056948"/>
                    </a:cubicBezTo>
                    <a:cubicBezTo>
                      <a:pt x="6305088" y="6058092"/>
                      <a:pt x="6311185" y="6066284"/>
                      <a:pt x="6314041" y="6072569"/>
                    </a:cubicBezTo>
                    <a:cubicBezTo>
                      <a:pt x="6322233" y="6090477"/>
                      <a:pt x="6327758" y="6109530"/>
                      <a:pt x="6336139" y="6127247"/>
                    </a:cubicBezTo>
                    <a:cubicBezTo>
                      <a:pt x="6364144" y="6185351"/>
                      <a:pt x="6381862" y="6246121"/>
                      <a:pt x="6378623" y="6311084"/>
                    </a:cubicBezTo>
                    <a:cubicBezTo>
                      <a:pt x="6377671" y="6331277"/>
                      <a:pt x="6367382" y="6350899"/>
                      <a:pt x="6363571" y="6363664"/>
                    </a:cubicBezTo>
                    <a:cubicBezTo>
                      <a:pt x="6378623" y="6400429"/>
                      <a:pt x="6393101" y="6431292"/>
                      <a:pt x="6403960" y="6463490"/>
                    </a:cubicBezTo>
                    <a:cubicBezTo>
                      <a:pt x="6413676" y="6491874"/>
                      <a:pt x="6419772" y="6521593"/>
                      <a:pt x="6426820" y="6550742"/>
                    </a:cubicBezTo>
                    <a:cubicBezTo>
                      <a:pt x="6429489" y="6561411"/>
                      <a:pt x="6431012" y="6572269"/>
                      <a:pt x="6432347" y="6583128"/>
                    </a:cubicBezTo>
                    <a:cubicBezTo>
                      <a:pt x="6436537" y="6617036"/>
                      <a:pt x="6426440" y="6652472"/>
                      <a:pt x="6442443" y="6685617"/>
                    </a:cubicBezTo>
                    <a:cubicBezTo>
                      <a:pt x="6450825" y="6702955"/>
                      <a:pt x="6460921" y="6720103"/>
                      <a:pt x="6465303" y="6738388"/>
                    </a:cubicBezTo>
                    <a:cubicBezTo>
                      <a:pt x="6470066" y="6758011"/>
                      <a:pt x="6477496" y="6777207"/>
                      <a:pt x="6482807" y="6796804"/>
                    </a:cubicBezTo>
                    <a:lnTo>
                      <a:pt x="6487578" y="6857457"/>
                    </a:lnTo>
                    <a:lnTo>
                      <a:pt x="6360339" y="6857457"/>
                    </a:lnTo>
                    <a:lnTo>
                      <a:pt x="6360339" y="6857998"/>
                    </a:lnTo>
                    <a:lnTo>
                      <a:pt x="0" y="6857998"/>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C28038CF-635C-47B0-AD1A-45C825434B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7" name="Freeform: Shape 16">
                <a:extLst>
                  <a:ext uri="{FF2B5EF4-FFF2-40B4-BE49-F238E27FC236}">
                    <a16:creationId xmlns:a16="http://schemas.microsoft.com/office/drawing/2014/main" id="{3A20C87C-ECA0-4812-8A87-05BC76504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62ADFEB1-865E-4545-83BC-455BF39EF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5" name="Espace réservé du numéro de diapositive 4">
            <a:extLst>
              <a:ext uri="{FF2B5EF4-FFF2-40B4-BE49-F238E27FC236}">
                <a16:creationId xmlns:a16="http://schemas.microsoft.com/office/drawing/2014/main" id="{E0CDF8A8-454D-4B40-8523-189F176CAA2F}"/>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90DF1D05-78F1-4EE7-8179-D06090A3B736}" type="slidenum">
              <a:rPr lang="en-US" sz="4400">
                <a:solidFill>
                  <a:schemeClr val="bg1"/>
                </a:solidFill>
              </a:rPr>
              <a:pPr>
                <a:lnSpc>
                  <a:spcPct val="90000"/>
                </a:lnSpc>
                <a:spcAft>
                  <a:spcPts val="600"/>
                </a:spcAft>
              </a:pPr>
              <a:t>103</a:t>
            </a:fld>
            <a:endParaRPr lang="en-US" sz="4400">
              <a:solidFill>
                <a:schemeClr val="bg1"/>
              </a:solidFill>
            </a:endParaRPr>
          </a:p>
        </p:txBody>
      </p:sp>
      <p:pic>
        <p:nvPicPr>
          <p:cNvPr id="7" name="Image 6" descr="Une image contenant texte, clipart&#10;&#10;Description générée automatiquement">
            <a:extLst>
              <a:ext uri="{FF2B5EF4-FFF2-40B4-BE49-F238E27FC236}">
                <a16:creationId xmlns:a16="http://schemas.microsoft.com/office/drawing/2014/main" id="{2BE53DD7-CE40-493D-9E3D-45E9E4FE5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474" y="2017354"/>
            <a:ext cx="4397376" cy="2784268"/>
          </a:xfrm>
          <a:prstGeom prst="rect">
            <a:avLst/>
          </a:prstGeom>
        </p:spPr>
      </p:pic>
      <p:sp>
        <p:nvSpPr>
          <p:cNvPr id="4" name="Espace réservé du pied de page 3">
            <a:extLst>
              <a:ext uri="{FF2B5EF4-FFF2-40B4-BE49-F238E27FC236}">
                <a16:creationId xmlns:a16="http://schemas.microsoft.com/office/drawing/2014/main" id="{13F1A63B-BF7B-4A14-B07F-2B4C306D0ABC}"/>
              </a:ext>
            </a:extLst>
          </p:cNvPr>
          <p:cNvSpPr>
            <a:spLocks noGrp="1"/>
          </p:cNvSpPr>
          <p:nvPr>
            <p:ph type="ftr" sz="quarter" idx="11"/>
          </p:nvPr>
        </p:nvSpPr>
        <p:spPr>
          <a:xfrm>
            <a:off x="7859713" y="6025942"/>
            <a:ext cx="3497262" cy="365125"/>
          </a:xfrm>
        </p:spPr>
        <p:txBody>
          <a:bodyPr vert="horz" lIns="91440" tIns="45720" rIns="91440" bIns="45720" rtlCol="0" anchor="ctr">
            <a:normAutofit/>
          </a:bodyPr>
          <a:lstStyle/>
          <a:p>
            <a:pPr algn="r"/>
            <a:endParaRPr lang="en-US" sz="1000" kern="1200">
              <a:solidFill>
                <a:schemeClr val="bg1">
                  <a:alpha val="60000"/>
                </a:schemeClr>
              </a:solidFill>
              <a:latin typeface="+mn-lt"/>
              <a:ea typeface="+mn-ea"/>
              <a:cs typeface="+mn-cs"/>
            </a:endParaRPr>
          </a:p>
        </p:txBody>
      </p:sp>
    </p:spTree>
    <p:extLst>
      <p:ext uri="{BB962C8B-B14F-4D97-AF65-F5344CB8AC3E}">
        <p14:creationId xmlns:p14="http://schemas.microsoft.com/office/powerpoint/2010/main" val="2330237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ABE6BF-8E7C-4CA7-B462-4728DB7B98F0}"/>
              </a:ext>
            </a:extLst>
          </p:cNvPr>
          <p:cNvSpPr>
            <a:spLocks noGrp="1"/>
          </p:cNvSpPr>
          <p:nvPr>
            <p:ph type="title"/>
          </p:nvPr>
        </p:nvSpPr>
        <p:spPr/>
        <p:txBody>
          <a:bodyPr/>
          <a:lstStyle/>
          <a:p>
            <a:r>
              <a:rPr lang="fr-FR" dirty="0"/>
              <a:t>NewSQL</a:t>
            </a:r>
          </a:p>
        </p:txBody>
      </p:sp>
      <p:sp>
        <p:nvSpPr>
          <p:cNvPr id="3" name="Espace réservé du contenu 2">
            <a:extLst>
              <a:ext uri="{FF2B5EF4-FFF2-40B4-BE49-F238E27FC236}">
                <a16:creationId xmlns:a16="http://schemas.microsoft.com/office/drawing/2014/main" id="{F3D24D7A-B5FC-4B36-871F-C2A36953693B}"/>
              </a:ext>
            </a:extLst>
          </p:cNvPr>
          <p:cNvSpPr>
            <a:spLocks noGrp="1"/>
          </p:cNvSpPr>
          <p:nvPr>
            <p:ph idx="1"/>
          </p:nvPr>
        </p:nvSpPr>
        <p:spPr/>
        <p:txBody>
          <a:bodyPr/>
          <a:lstStyle/>
          <a:p>
            <a:r>
              <a:rPr lang="fr-FR" dirty="0"/>
              <a:t>NewSQL désigne une catégorie de systèmes de gestion de base de données (SGBD) relationnelles modernes qui cherchent à fournir la même puissance évolutive que les systèmes NoSQL pour le traitement transactionnel en ligne (lecture-écriture), tout en maintenant les propriétés ACID d’un système de base de données traditionnel.</a:t>
            </a:r>
          </a:p>
        </p:txBody>
      </p:sp>
      <p:sp>
        <p:nvSpPr>
          <p:cNvPr id="4" name="Espace réservé du pied de page 3">
            <a:extLst>
              <a:ext uri="{FF2B5EF4-FFF2-40B4-BE49-F238E27FC236}">
                <a16:creationId xmlns:a16="http://schemas.microsoft.com/office/drawing/2014/main" id="{9D840FCA-CE6D-4CFB-BDB8-83AA075A89D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8BED0DA-3F71-4228-9C05-3968F6B144B3}"/>
              </a:ext>
            </a:extLst>
          </p:cNvPr>
          <p:cNvSpPr>
            <a:spLocks noGrp="1"/>
          </p:cNvSpPr>
          <p:nvPr>
            <p:ph type="sldNum" sz="quarter" idx="12"/>
          </p:nvPr>
        </p:nvSpPr>
        <p:spPr/>
        <p:txBody>
          <a:bodyPr/>
          <a:lstStyle/>
          <a:p>
            <a:fld id="{90DF1D05-78F1-4EE7-8179-D06090A3B736}" type="slidenum">
              <a:rPr lang="fr-FR" smtClean="0"/>
              <a:t>104</a:t>
            </a:fld>
            <a:endParaRPr lang="fr-FR"/>
          </a:p>
        </p:txBody>
      </p:sp>
    </p:spTree>
    <p:extLst>
      <p:ext uri="{BB962C8B-B14F-4D97-AF65-F5344CB8AC3E}">
        <p14:creationId xmlns:p14="http://schemas.microsoft.com/office/powerpoint/2010/main" val="32942137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3FF79B-CE8E-4291-8477-6B0E2CD58BE8}"/>
              </a:ext>
            </a:extLst>
          </p:cNvPr>
          <p:cNvSpPr>
            <a:spLocks noGrp="1"/>
          </p:cNvSpPr>
          <p:nvPr>
            <p:ph type="title"/>
          </p:nvPr>
        </p:nvSpPr>
        <p:spPr/>
        <p:txBody>
          <a:bodyPr/>
          <a:lstStyle/>
          <a:p>
            <a:r>
              <a:rPr lang="fr-FR" dirty="0"/>
              <a:t>Comparaison SQL-NoSQL-NewSQL</a:t>
            </a:r>
          </a:p>
        </p:txBody>
      </p:sp>
      <p:pic>
        <p:nvPicPr>
          <p:cNvPr id="7" name="Espace réservé du contenu 6">
            <a:extLst>
              <a:ext uri="{FF2B5EF4-FFF2-40B4-BE49-F238E27FC236}">
                <a16:creationId xmlns:a16="http://schemas.microsoft.com/office/drawing/2014/main" id="{ABDE75AD-CC34-43F0-A757-6B2B8FF6F0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6122" y="1898186"/>
            <a:ext cx="7354955" cy="3978911"/>
          </a:xfrm>
        </p:spPr>
      </p:pic>
      <p:sp>
        <p:nvSpPr>
          <p:cNvPr id="4" name="Espace réservé du pied de page 3">
            <a:extLst>
              <a:ext uri="{FF2B5EF4-FFF2-40B4-BE49-F238E27FC236}">
                <a16:creationId xmlns:a16="http://schemas.microsoft.com/office/drawing/2014/main" id="{D3C975CB-FB60-43EF-BAB8-CB240DDEC4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011A565-A4F2-4575-9DBD-2887CA11DCDB}"/>
              </a:ext>
            </a:extLst>
          </p:cNvPr>
          <p:cNvSpPr>
            <a:spLocks noGrp="1"/>
          </p:cNvSpPr>
          <p:nvPr>
            <p:ph type="sldNum" sz="quarter" idx="12"/>
          </p:nvPr>
        </p:nvSpPr>
        <p:spPr/>
        <p:txBody>
          <a:bodyPr/>
          <a:lstStyle/>
          <a:p>
            <a:fld id="{90DF1D05-78F1-4EE7-8179-D06090A3B736}" type="slidenum">
              <a:rPr lang="fr-FR" smtClean="0"/>
              <a:t>105</a:t>
            </a:fld>
            <a:endParaRPr lang="fr-FR"/>
          </a:p>
        </p:txBody>
      </p:sp>
    </p:spTree>
    <p:extLst>
      <p:ext uri="{BB962C8B-B14F-4D97-AF65-F5344CB8AC3E}">
        <p14:creationId xmlns:p14="http://schemas.microsoft.com/office/powerpoint/2010/main" val="39210958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CBCF2D-A7F9-4736-9FF1-1093E2002ABC}"/>
              </a:ext>
            </a:extLst>
          </p:cNvPr>
          <p:cNvSpPr>
            <a:spLocks noGrp="1"/>
          </p:cNvSpPr>
          <p:nvPr>
            <p:ph type="title"/>
          </p:nvPr>
        </p:nvSpPr>
        <p:spPr>
          <a:xfrm>
            <a:off x="6355999" y="1396289"/>
            <a:ext cx="5277333" cy="1325563"/>
          </a:xfrm>
        </p:spPr>
        <p:txBody>
          <a:bodyPr>
            <a:normAutofit/>
          </a:bodyPr>
          <a:lstStyle/>
          <a:p>
            <a:r>
              <a:rPr lang="en-US" dirty="0"/>
              <a:t>Big Data – Intelligence </a:t>
            </a:r>
            <a:r>
              <a:rPr lang="en-US" dirty="0" err="1"/>
              <a:t>Artificielle</a:t>
            </a:r>
            <a:endParaRPr lang="fr-FR" dirty="0"/>
          </a:p>
        </p:txBody>
      </p:sp>
      <p:sp>
        <p:nvSpPr>
          <p:cNvPr id="16" name="Freeform: Shape 15">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2056"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a:extLst>
              <a:ext uri="{FF2B5EF4-FFF2-40B4-BE49-F238E27FC236}">
                <a16:creationId xmlns:a16="http://schemas.microsoft.com/office/drawing/2014/main" id="{6BF79B9A-623D-4E09-85D2-D731B2CC96CE}"/>
              </a:ext>
            </a:extLst>
          </p:cNvPr>
          <p:cNvPicPr>
            <a:picLocks noChangeAspect="1"/>
          </p:cNvPicPr>
          <p:nvPr/>
        </p:nvPicPr>
        <p:blipFill rotWithShape="1">
          <a:blip r:embed="rId2">
            <a:extLst>
              <a:ext uri="{28A0092B-C50C-407E-A947-70E740481C1C}">
                <a14:useLocalDpi xmlns:a14="http://schemas.microsoft.com/office/drawing/2010/main" val="0"/>
              </a:ext>
            </a:extLst>
          </a:blip>
          <a:srcRect l="1048" r="3" b="3"/>
          <a:stretch/>
        </p:blipFill>
        <p:spPr>
          <a:xfrm>
            <a:off x="1516648" y="1"/>
            <a:ext cx="4151376" cy="2349401"/>
          </a:xfrm>
          <a:custGeom>
            <a:avLst/>
            <a:gdLst/>
            <a:ahLst/>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5" name="Espace réservé du numéro de diapositive 4">
            <a:extLst>
              <a:ext uri="{FF2B5EF4-FFF2-40B4-BE49-F238E27FC236}">
                <a16:creationId xmlns:a16="http://schemas.microsoft.com/office/drawing/2014/main" id="{C2B50B74-3AC7-4780-AB69-3C50B701DAD4}"/>
              </a:ext>
            </a:extLst>
          </p:cNvPr>
          <p:cNvSpPr>
            <a:spLocks noGrp="1"/>
          </p:cNvSpPr>
          <p:nvPr>
            <p:ph type="sldNum" sz="quarter" idx="12"/>
          </p:nvPr>
        </p:nvSpPr>
        <p:spPr>
          <a:xfrm>
            <a:off x="11000232" y="599325"/>
            <a:ext cx="548640" cy="548640"/>
          </a:xfrm>
          <a:prstGeom prst="ellipse">
            <a:avLst/>
          </a:prstGeom>
          <a:solidFill>
            <a:srgbClr val="32554C"/>
          </a:solidFill>
        </p:spPr>
        <p:txBody>
          <a:bodyPr anchor="ctr">
            <a:normAutofit fontScale="77500" lnSpcReduction="20000"/>
          </a:bodyPr>
          <a:lstStyle/>
          <a:p>
            <a:pPr algn="ctr">
              <a:spcAft>
                <a:spcPts val="600"/>
              </a:spcAft>
            </a:pPr>
            <a:fld id="{90DF1D05-78F1-4EE7-8179-D06090A3B736}" type="slidenum">
              <a:rPr lang="fr-FR" sz="1500">
                <a:solidFill>
                  <a:srgbClr val="FFFFFF"/>
                </a:solidFill>
              </a:rPr>
              <a:pPr algn="ctr">
                <a:spcAft>
                  <a:spcPts val="600"/>
                </a:spcAft>
              </a:pPr>
              <a:t>106</a:t>
            </a:fld>
            <a:endParaRPr lang="fr-FR" sz="1500">
              <a:solidFill>
                <a:srgbClr val="FFFFFF"/>
              </a:solidFill>
            </a:endParaRPr>
          </a:p>
        </p:txBody>
      </p:sp>
      <p:sp>
        <p:nvSpPr>
          <p:cNvPr id="18" name="Freeform: Shape 17">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a:extLst>
              <a:ext uri="{FF2B5EF4-FFF2-40B4-BE49-F238E27FC236}">
                <a16:creationId xmlns:a16="http://schemas.microsoft.com/office/drawing/2014/main" id="{8FC43AD3-7B72-4EF4-B70D-E53DB85CFF0E}"/>
              </a:ext>
            </a:extLst>
          </p:cNvPr>
          <p:cNvPicPr>
            <a:picLocks noChangeAspect="1"/>
          </p:cNvPicPr>
          <p:nvPr/>
        </p:nvPicPr>
        <p:blipFill rotWithShape="1">
          <a:blip r:embed="rId3">
            <a:extLst>
              <a:ext uri="{28A0092B-C50C-407E-A947-70E740481C1C}">
                <a14:useLocalDpi xmlns:a14="http://schemas.microsoft.com/office/drawing/2010/main" val="0"/>
              </a:ext>
            </a:extLst>
          </a:blip>
          <a:srcRect l="16701" r="35068" b="-2"/>
          <a:stretch/>
        </p:blipFill>
        <p:spPr>
          <a:xfrm>
            <a:off x="20" y="3075259"/>
            <a:ext cx="4801068" cy="3782741"/>
          </a:xfrm>
          <a:custGeom>
            <a:avLst/>
            <a:gdLst/>
            <a:ahLst/>
            <a:cxnLst/>
            <a:rect l="l" t="t" r="r" b="b"/>
            <a:pathLst>
              <a:path w="4801088" h="3782741">
                <a:moveTo>
                  <a:pt x="2217908" y="0"/>
                </a:moveTo>
                <a:cubicBezTo>
                  <a:pt x="3644559" y="0"/>
                  <a:pt x="4801088" y="1156529"/>
                  <a:pt x="4801088" y="2583180"/>
                </a:cubicBezTo>
                <a:cubicBezTo>
                  <a:pt x="4801088" y="2939843"/>
                  <a:pt x="4728805" y="3279623"/>
                  <a:pt x="4598089" y="3588671"/>
                </a:cubicBezTo>
                <a:lnTo>
                  <a:pt x="4504600" y="3782741"/>
                </a:lnTo>
                <a:lnTo>
                  <a:pt x="0" y="3782741"/>
                </a:lnTo>
                <a:lnTo>
                  <a:pt x="0" y="1263826"/>
                </a:lnTo>
                <a:lnTo>
                  <a:pt x="75894" y="1138900"/>
                </a:lnTo>
                <a:cubicBezTo>
                  <a:pt x="540111" y="451769"/>
                  <a:pt x="1326251" y="0"/>
                  <a:pt x="2217908" y="0"/>
                </a:cubicBezTo>
                <a:close/>
              </a:path>
            </a:pathLst>
          </a:custGeom>
        </p:spPr>
      </p:pic>
      <p:sp>
        <p:nvSpPr>
          <p:cNvPr id="13" name="Content Placeholder 12">
            <a:extLst>
              <a:ext uri="{FF2B5EF4-FFF2-40B4-BE49-F238E27FC236}">
                <a16:creationId xmlns:a16="http://schemas.microsoft.com/office/drawing/2014/main" id="{287E26CB-1885-4FEB-9578-C598F9B0CC51}"/>
              </a:ext>
            </a:extLst>
          </p:cNvPr>
          <p:cNvSpPr>
            <a:spLocks noGrp="1"/>
          </p:cNvSpPr>
          <p:nvPr>
            <p:ph idx="1"/>
          </p:nvPr>
        </p:nvSpPr>
        <p:spPr>
          <a:xfrm>
            <a:off x="6360444" y="2871982"/>
            <a:ext cx="5272888" cy="3181684"/>
          </a:xfrm>
        </p:spPr>
        <p:txBody>
          <a:bodyPr anchor="t">
            <a:normAutofit/>
          </a:bodyPr>
          <a:lstStyle/>
          <a:p>
            <a:endParaRPr lang="en-US" sz="1800"/>
          </a:p>
        </p:txBody>
      </p:sp>
      <p:sp>
        <p:nvSpPr>
          <p:cNvPr id="4" name="Espace réservé du pied de page 3">
            <a:extLst>
              <a:ext uri="{FF2B5EF4-FFF2-40B4-BE49-F238E27FC236}">
                <a16:creationId xmlns:a16="http://schemas.microsoft.com/office/drawing/2014/main" id="{0FE8A70A-8EF1-4F48-9EB5-B020FD2DB07C}"/>
              </a:ext>
            </a:extLst>
          </p:cNvPr>
          <p:cNvSpPr>
            <a:spLocks noGrp="1"/>
          </p:cNvSpPr>
          <p:nvPr>
            <p:ph type="ftr" sz="quarter" idx="11"/>
          </p:nvPr>
        </p:nvSpPr>
        <p:spPr>
          <a:xfrm>
            <a:off x="6359573" y="6199632"/>
            <a:ext cx="5006336" cy="365125"/>
          </a:xfrm>
        </p:spPr>
        <p:txBody>
          <a:bodyPr>
            <a:normAutofit/>
          </a:bodyPr>
          <a:lstStyle/>
          <a:p>
            <a:pPr algn="l"/>
            <a:endParaRPr lang="fr-FR" sz="1100">
              <a:solidFill>
                <a:schemeClr val="tx1">
                  <a:alpha val="75000"/>
                </a:schemeClr>
              </a:solidFill>
            </a:endParaRPr>
          </a:p>
        </p:txBody>
      </p:sp>
    </p:spTree>
    <p:extLst>
      <p:ext uri="{BB962C8B-B14F-4D97-AF65-F5344CB8AC3E}">
        <p14:creationId xmlns:p14="http://schemas.microsoft.com/office/powerpoint/2010/main" val="2614783174"/>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4A268C-3D9F-4360-9E50-4D6D749BAD99}"/>
              </a:ext>
            </a:extLst>
          </p:cNvPr>
          <p:cNvSpPr>
            <a:spLocks noGrp="1"/>
          </p:cNvSpPr>
          <p:nvPr>
            <p:ph type="title"/>
          </p:nvPr>
        </p:nvSpPr>
        <p:spPr/>
        <p:txBody>
          <a:bodyPr/>
          <a:lstStyle/>
          <a:p>
            <a:r>
              <a:rPr lang="fr-FR" dirty="0"/>
              <a:t>Big Data-IA</a:t>
            </a:r>
          </a:p>
        </p:txBody>
      </p:sp>
      <p:sp>
        <p:nvSpPr>
          <p:cNvPr id="4" name="Espace réservé du pied de page 3">
            <a:extLst>
              <a:ext uri="{FF2B5EF4-FFF2-40B4-BE49-F238E27FC236}">
                <a16:creationId xmlns:a16="http://schemas.microsoft.com/office/drawing/2014/main" id="{2E40A274-CC0C-4028-ADA6-DE91FF641DC3}"/>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FFCC61AB-B4E0-4A23-9149-CEB44ABFFD1F}"/>
              </a:ext>
            </a:extLst>
          </p:cNvPr>
          <p:cNvSpPr>
            <a:spLocks noGrp="1"/>
          </p:cNvSpPr>
          <p:nvPr>
            <p:ph type="sldNum" sz="quarter" idx="12"/>
          </p:nvPr>
        </p:nvSpPr>
        <p:spPr/>
        <p:txBody>
          <a:bodyPr/>
          <a:lstStyle/>
          <a:p>
            <a:fld id="{90DF1D05-78F1-4EE7-8179-D06090A3B736}" type="slidenum">
              <a:rPr lang="fr-FR" smtClean="0"/>
              <a:t>107</a:t>
            </a:fld>
            <a:endParaRPr lang="fr-FR"/>
          </a:p>
        </p:txBody>
      </p:sp>
      <p:sp>
        <p:nvSpPr>
          <p:cNvPr id="8" name="Espace réservé du contenu 7">
            <a:extLst>
              <a:ext uri="{FF2B5EF4-FFF2-40B4-BE49-F238E27FC236}">
                <a16:creationId xmlns:a16="http://schemas.microsoft.com/office/drawing/2014/main" id="{8F5EBA88-2F8F-4667-9890-4C305CC07ADD}"/>
              </a:ext>
            </a:extLst>
          </p:cNvPr>
          <p:cNvSpPr>
            <a:spLocks noGrp="1"/>
          </p:cNvSpPr>
          <p:nvPr>
            <p:ph idx="1"/>
          </p:nvPr>
        </p:nvSpPr>
        <p:spPr>
          <a:xfrm>
            <a:off x="861391" y="1669947"/>
            <a:ext cx="10515600" cy="4351338"/>
          </a:xfrm>
        </p:spPr>
        <p:txBody>
          <a:bodyPr/>
          <a:lstStyle/>
          <a:p>
            <a:r>
              <a:rPr lang="fr-FR" dirty="0"/>
              <a:t>Analyse prédictive </a:t>
            </a:r>
          </a:p>
        </p:txBody>
      </p:sp>
      <p:pic>
        <p:nvPicPr>
          <p:cNvPr id="14" name="Image 13">
            <a:extLst>
              <a:ext uri="{FF2B5EF4-FFF2-40B4-BE49-F238E27FC236}">
                <a16:creationId xmlns:a16="http://schemas.microsoft.com/office/drawing/2014/main" id="{CCB3BFE6-8E3F-4D82-8150-4A467C9E03B9}"/>
              </a:ext>
            </a:extLst>
          </p:cNvPr>
          <p:cNvPicPr>
            <a:picLocks noChangeAspect="1"/>
          </p:cNvPicPr>
          <p:nvPr/>
        </p:nvPicPr>
        <p:blipFill>
          <a:blip r:embed="rId2"/>
          <a:stretch>
            <a:fillRect/>
          </a:stretch>
        </p:blipFill>
        <p:spPr>
          <a:xfrm>
            <a:off x="5400675" y="1219200"/>
            <a:ext cx="4581525" cy="4419600"/>
          </a:xfrm>
          <a:prstGeom prst="rect">
            <a:avLst/>
          </a:prstGeom>
        </p:spPr>
      </p:pic>
    </p:spTree>
    <p:extLst>
      <p:ext uri="{BB962C8B-B14F-4D97-AF65-F5344CB8AC3E}">
        <p14:creationId xmlns:p14="http://schemas.microsoft.com/office/powerpoint/2010/main" val="2353571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0FE94-9188-4F1E-B522-9BCD5DF110AE}"/>
              </a:ext>
            </a:extLst>
          </p:cNvPr>
          <p:cNvSpPr>
            <a:spLocks noGrp="1"/>
          </p:cNvSpPr>
          <p:nvPr>
            <p:ph type="title"/>
          </p:nvPr>
        </p:nvSpPr>
        <p:spPr/>
        <p:txBody>
          <a:bodyPr/>
          <a:lstStyle/>
          <a:p>
            <a:r>
              <a:rPr lang="fr-FR" dirty="0"/>
              <a:t>Big Data - IA</a:t>
            </a:r>
          </a:p>
        </p:txBody>
      </p:sp>
      <p:sp>
        <p:nvSpPr>
          <p:cNvPr id="4" name="Espace réservé du pied de page 3">
            <a:extLst>
              <a:ext uri="{FF2B5EF4-FFF2-40B4-BE49-F238E27FC236}">
                <a16:creationId xmlns:a16="http://schemas.microsoft.com/office/drawing/2014/main" id="{E2CD1239-F448-415F-9DFC-CD77779813F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4DA96EC-8B54-4FD3-868A-0378E1AD0F5E}"/>
              </a:ext>
            </a:extLst>
          </p:cNvPr>
          <p:cNvSpPr>
            <a:spLocks noGrp="1"/>
          </p:cNvSpPr>
          <p:nvPr>
            <p:ph type="sldNum" sz="quarter" idx="12"/>
          </p:nvPr>
        </p:nvSpPr>
        <p:spPr/>
        <p:txBody>
          <a:bodyPr/>
          <a:lstStyle/>
          <a:p>
            <a:fld id="{90DF1D05-78F1-4EE7-8179-D06090A3B736}" type="slidenum">
              <a:rPr lang="fr-FR" smtClean="0"/>
              <a:t>108</a:t>
            </a:fld>
            <a:endParaRPr lang="fr-FR"/>
          </a:p>
        </p:txBody>
      </p:sp>
      <p:sp>
        <p:nvSpPr>
          <p:cNvPr id="8" name="Espace réservé du contenu 7">
            <a:extLst>
              <a:ext uri="{FF2B5EF4-FFF2-40B4-BE49-F238E27FC236}">
                <a16:creationId xmlns:a16="http://schemas.microsoft.com/office/drawing/2014/main" id="{583B9FC2-D269-4FC7-B916-FC3AB39B0C83}"/>
              </a:ext>
            </a:extLst>
          </p:cNvPr>
          <p:cNvSpPr>
            <a:spLocks noGrp="1"/>
          </p:cNvSpPr>
          <p:nvPr>
            <p:ph idx="1"/>
          </p:nvPr>
        </p:nvSpPr>
        <p:spPr>
          <a:xfrm>
            <a:off x="838200" y="1825625"/>
            <a:ext cx="2938670" cy="4351338"/>
          </a:xfrm>
        </p:spPr>
        <p:txBody>
          <a:bodyPr/>
          <a:lstStyle/>
          <a:p>
            <a:r>
              <a:rPr lang="fr-FR" dirty="0"/>
              <a:t>Arbre de décision</a:t>
            </a:r>
          </a:p>
        </p:txBody>
      </p:sp>
      <p:pic>
        <p:nvPicPr>
          <p:cNvPr id="9" name="Espace réservé du contenu 6">
            <a:extLst>
              <a:ext uri="{FF2B5EF4-FFF2-40B4-BE49-F238E27FC236}">
                <a16:creationId xmlns:a16="http://schemas.microsoft.com/office/drawing/2014/main" id="{279D9F47-D411-4942-B34F-009E9FB8E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557" y="1825625"/>
            <a:ext cx="6979243" cy="4351338"/>
          </a:xfrm>
          <a:prstGeom prst="rect">
            <a:avLst/>
          </a:prstGeom>
        </p:spPr>
      </p:pic>
    </p:spTree>
    <p:extLst>
      <p:ext uri="{BB962C8B-B14F-4D97-AF65-F5344CB8AC3E}">
        <p14:creationId xmlns:p14="http://schemas.microsoft.com/office/powerpoint/2010/main" val="1647668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AF89A-452F-4B42-934B-92A9F1378F7A}"/>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Intelligence Articielle</a:t>
            </a:r>
          </a:p>
        </p:txBody>
      </p:sp>
      <p:sp>
        <p:nvSpPr>
          <p:cNvPr id="3" name="Espace réservé du contenu 2">
            <a:extLst>
              <a:ext uri="{FF2B5EF4-FFF2-40B4-BE49-F238E27FC236}">
                <a16:creationId xmlns:a16="http://schemas.microsoft.com/office/drawing/2014/main" id="{8898DFCC-CC66-40CC-911F-E351CA7EFA21}"/>
              </a:ext>
            </a:extLst>
          </p:cNvPr>
          <p:cNvSpPr>
            <a:spLocks noGrp="1"/>
          </p:cNvSpPr>
          <p:nvPr>
            <p:ph idx="1"/>
          </p:nvPr>
        </p:nvSpPr>
        <p:spPr>
          <a:xfrm>
            <a:off x="7464612" y="4750893"/>
            <a:ext cx="4087305" cy="1147863"/>
          </a:xfrm>
        </p:spPr>
        <p:txBody>
          <a:bodyPr vert="horz" lIns="91440" tIns="45720" rIns="91440" bIns="45720" rtlCol="0" anchor="t">
            <a:normAutofit/>
          </a:bodyPr>
          <a:lstStyle/>
          <a:p>
            <a:pPr marL="0" indent="0">
              <a:buNone/>
            </a:pPr>
            <a:endParaRPr lang="en-US" sz="2000" dirty="0"/>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 5" descr="Une image contenant texte, équipement électronique, circuit&#10;&#10;Description générée automatiquement">
            <a:extLst>
              <a:ext uri="{FF2B5EF4-FFF2-40B4-BE49-F238E27FC236}">
                <a16:creationId xmlns:a16="http://schemas.microsoft.com/office/drawing/2014/main" id="{3812128A-71FD-4C00-B960-E7EF0B745A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858" r="1473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Espace réservé du numéro de diapositive 4">
            <a:extLst>
              <a:ext uri="{FF2B5EF4-FFF2-40B4-BE49-F238E27FC236}">
                <a16:creationId xmlns:a16="http://schemas.microsoft.com/office/drawing/2014/main" id="{E2FF0BC7-A7D1-4B2B-BBC2-1BC5735F968D}"/>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fontScale="77500" lnSpcReduction="20000"/>
          </a:bodyPr>
          <a:lstStyle/>
          <a:p>
            <a:pPr algn="ctr">
              <a:spcAft>
                <a:spcPts val="600"/>
              </a:spcAft>
              <a:defRPr/>
            </a:pPr>
            <a:fld id="{90DF1D05-78F1-4EE7-8179-D06090A3B736}" type="slidenum">
              <a:rPr lang="en-US" sz="1500">
                <a:solidFill>
                  <a:srgbClr val="FFFFFF"/>
                </a:solidFill>
                <a:latin typeface="Calibri" panose="020F0502020204030204"/>
              </a:rPr>
              <a:pPr algn="ctr">
                <a:spcAft>
                  <a:spcPts val="600"/>
                </a:spcAft>
                <a:defRPr/>
              </a:pPr>
              <a:t>109</a:t>
            </a:fld>
            <a:endParaRPr lang="en-US" sz="1500">
              <a:solidFill>
                <a:srgbClr val="FFFFFF"/>
              </a:solidFill>
              <a:latin typeface="Calibri" panose="020F0502020204030204"/>
            </a:endParaRPr>
          </a:p>
        </p:txBody>
      </p:sp>
      <p:sp>
        <p:nvSpPr>
          <p:cNvPr id="4" name="Espace réservé du pied de page 3">
            <a:extLst>
              <a:ext uri="{FF2B5EF4-FFF2-40B4-BE49-F238E27FC236}">
                <a16:creationId xmlns:a16="http://schemas.microsoft.com/office/drawing/2014/main" id="{4DC1ED27-61CE-4DC4-BAD1-9D3A685E4576}"/>
              </a:ext>
            </a:extLst>
          </p:cNvPr>
          <p:cNvSpPr>
            <a:spLocks noGrp="1"/>
          </p:cNvSpPr>
          <p:nvPr>
            <p:ph type="ftr" sz="quarter" idx="11"/>
          </p:nvPr>
        </p:nvSpPr>
        <p:spPr>
          <a:xfrm>
            <a:off x="7464612" y="6199631"/>
            <a:ext cx="4087304" cy="365760"/>
          </a:xfrm>
        </p:spPr>
        <p:txBody>
          <a:bodyPr vert="horz" lIns="91440" tIns="45720" rIns="91440" bIns="45720" rtlCol="0" anchor="ctr">
            <a:normAutofit/>
          </a:bodyPr>
          <a:lstStyle/>
          <a:p>
            <a:pPr algn="l">
              <a:defRPr/>
            </a:pPr>
            <a:endParaRPr lang="en-US" sz="1100" kern="1200">
              <a:solidFill>
                <a:schemeClr val="tx1">
                  <a:alpha val="80000"/>
                </a:schemeClr>
              </a:solidFill>
              <a:latin typeface="Calibri" panose="020F0502020204030204"/>
              <a:ea typeface="+mn-ea"/>
              <a:cs typeface="+mn-cs"/>
            </a:endParaRPr>
          </a:p>
        </p:txBody>
      </p:sp>
    </p:spTree>
    <p:extLst>
      <p:ext uri="{BB962C8B-B14F-4D97-AF65-F5344CB8AC3E}">
        <p14:creationId xmlns:p14="http://schemas.microsoft.com/office/powerpoint/2010/main" val="28703197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6F5BD6-2C1D-4410-9629-797730025824}"/>
              </a:ext>
            </a:extLst>
          </p:cNvPr>
          <p:cNvSpPr>
            <a:spLocks noGrp="1"/>
          </p:cNvSpPr>
          <p:nvPr>
            <p:ph type="title"/>
          </p:nvPr>
        </p:nvSpPr>
        <p:spPr/>
        <p:txBody>
          <a:bodyPr/>
          <a:lstStyle/>
          <a:p>
            <a:r>
              <a:rPr lang="fr-FR" dirty="0"/>
              <a:t>Cycle </a:t>
            </a:r>
            <a:r>
              <a:rPr lang="fr-FR" dirty="0" err="1"/>
              <a:t>Hype</a:t>
            </a:r>
            <a:endParaRPr lang="fr-FR" dirty="0"/>
          </a:p>
        </p:txBody>
      </p:sp>
      <p:sp>
        <p:nvSpPr>
          <p:cNvPr id="3" name="Espace réservé du contenu 2">
            <a:extLst>
              <a:ext uri="{FF2B5EF4-FFF2-40B4-BE49-F238E27FC236}">
                <a16:creationId xmlns:a16="http://schemas.microsoft.com/office/drawing/2014/main" id="{CCD6E1F9-DCF9-41FC-9762-9665D308C1E4}"/>
              </a:ext>
            </a:extLst>
          </p:cNvPr>
          <p:cNvSpPr>
            <a:spLocks noGrp="1"/>
          </p:cNvSpPr>
          <p:nvPr>
            <p:ph idx="1"/>
          </p:nvPr>
        </p:nvSpPr>
        <p:spPr/>
        <p:txBody>
          <a:bodyPr/>
          <a:lstStyle/>
          <a:p>
            <a:pPr marL="0" indent="0">
              <a:buNone/>
            </a:pPr>
            <a:r>
              <a:rPr lang="fr-FR" dirty="0"/>
              <a:t>Comment lire le Cycle </a:t>
            </a:r>
            <a:r>
              <a:rPr lang="fr-FR" dirty="0" err="1"/>
              <a:t>Hype</a:t>
            </a:r>
            <a:endParaRPr lang="fr-FR" dirty="0"/>
          </a:p>
        </p:txBody>
      </p:sp>
      <p:sp>
        <p:nvSpPr>
          <p:cNvPr id="4" name="Espace réservé du pied de page 3">
            <a:extLst>
              <a:ext uri="{FF2B5EF4-FFF2-40B4-BE49-F238E27FC236}">
                <a16:creationId xmlns:a16="http://schemas.microsoft.com/office/drawing/2014/main" id="{033D24D0-3299-499C-A586-0C18B3CF4F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D751741-7C35-4E1E-BE5C-7D90FE3464D3}"/>
              </a:ext>
            </a:extLst>
          </p:cNvPr>
          <p:cNvSpPr>
            <a:spLocks noGrp="1"/>
          </p:cNvSpPr>
          <p:nvPr>
            <p:ph type="sldNum" sz="quarter" idx="12"/>
          </p:nvPr>
        </p:nvSpPr>
        <p:spPr/>
        <p:txBody>
          <a:bodyPr/>
          <a:lstStyle/>
          <a:p>
            <a:fld id="{90DF1D05-78F1-4EE7-8179-D06090A3B736}" type="slidenum">
              <a:rPr lang="fr-FR" smtClean="0"/>
              <a:t>11</a:t>
            </a:fld>
            <a:endParaRPr lang="fr-FR"/>
          </a:p>
        </p:txBody>
      </p:sp>
      <p:pic>
        <p:nvPicPr>
          <p:cNvPr id="6" name="Image 5">
            <a:extLst>
              <a:ext uri="{FF2B5EF4-FFF2-40B4-BE49-F238E27FC236}">
                <a16:creationId xmlns:a16="http://schemas.microsoft.com/office/drawing/2014/main" id="{A3A2A131-4E8C-4129-BE7E-C7523CD4B33B}"/>
              </a:ext>
            </a:extLst>
          </p:cNvPr>
          <p:cNvPicPr>
            <a:picLocks noChangeAspect="1"/>
          </p:cNvPicPr>
          <p:nvPr/>
        </p:nvPicPr>
        <p:blipFill>
          <a:blip r:embed="rId2"/>
          <a:stretch>
            <a:fillRect/>
          </a:stretch>
        </p:blipFill>
        <p:spPr>
          <a:xfrm>
            <a:off x="511175" y="2558256"/>
            <a:ext cx="5962650" cy="2886075"/>
          </a:xfrm>
          <a:prstGeom prst="rect">
            <a:avLst/>
          </a:prstGeom>
        </p:spPr>
      </p:pic>
      <p:pic>
        <p:nvPicPr>
          <p:cNvPr id="7" name="Espace réservé du contenu 5">
            <a:extLst>
              <a:ext uri="{FF2B5EF4-FFF2-40B4-BE49-F238E27FC236}">
                <a16:creationId xmlns:a16="http://schemas.microsoft.com/office/drawing/2014/main" id="{7FCC3421-82DA-48A3-83C9-E1027690F9B0}"/>
              </a:ext>
            </a:extLst>
          </p:cNvPr>
          <p:cNvPicPr>
            <a:picLocks noChangeAspect="1"/>
          </p:cNvPicPr>
          <p:nvPr/>
        </p:nvPicPr>
        <p:blipFill>
          <a:blip r:embed="rId3"/>
          <a:stretch>
            <a:fillRect/>
          </a:stretch>
        </p:blipFill>
        <p:spPr>
          <a:xfrm>
            <a:off x="6434762" y="2311400"/>
            <a:ext cx="5207964" cy="3264694"/>
          </a:xfrm>
          <a:prstGeom prst="rect">
            <a:avLst/>
          </a:prstGeom>
        </p:spPr>
      </p:pic>
    </p:spTree>
    <p:extLst>
      <p:ext uri="{BB962C8B-B14F-4D97-AF65-F5344CB8AC3E}">
        <p14:creationId xmlns:p14="http://schemas.microsoft.com/office/powerpoint/2010/main" val="2433824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C9DBC-186E-46BE-9523-46346691F58B}"/>
              </a:ext>
            </a:extLst>
          </p:cNvPr>
          <p:cNvSpPr>
            <a:spLocks noGrp="1"/>
          </p:cNvSpPr>
          <p:nvPr>
            <p:ph type="title"/>
          </p:nvPr>
        </p:nvSpPr>
        <p:spPr/>
        <p:txBody>
          <a:bodyPr/>
          <a:lstStyle/>
          <a:p>
            <a:r>
              <a:rPr lang="fr-FR" dirty="0" err="1"/>
              <a:t>Buzzwords</a:t>
            </a:r>
            <a:endParaRPr lang="fr-FR" dirty="0"/>
          </a:p>
        </p:txBody>
      </p:sp>
      <p:pic>
        <p:nvPicPr>
          <p:cNvPr id="7" name="Espace réservé du contenu 6">
            <a:extLst>
              <a:ext uri="{FF2B5EF4-FFF2-40B4-BE49-F238E27FC236}">
                <a16:creationId xmlns:a16="http://schemas.microsoft.com/office/drawing/2014/main" id="{068E672C-D3F3-437B-8FC5-F0CB90A41C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474" y="1825625"/>
            <a:ext cx="7755051" cy="4351338"/>
          </a:xfrm>
        </p:spPr>
      </p:pic>
      <p:sp>
        <p:nvSpPr>
          <p:cNvPr id="4" name="Espace réservé du pied de page 3">
            <a:extLst>
              <a:ext uri="{FF2B5EF4-FFF2-40B4-BE49-F238E27FC236}">
                <a16:creationId xmlns:a16="http://schemas.microsoft.com/office/drawing/2014/main" id="{08E9E70F-0BB6-4492-BAD2-0F4515EFF2E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FB7590F-48B0-47B1-BBF6-7B8846FC0ECE}"/>
              </a:ext>
            </a:extLst>
          </p:cNvPr>
          <p:cNvSpPr>
            <a:spLocks noGrp="1"/>
          </p:cNvSpPr>
          <p:nvPr>
            <p:ph type="sldNum" sz="quarter" idx="12"/>
          </p:nvPr>
        </p:nvSpPr>
        <p:spPr/>
        <p:txBody>
          <a:bodyPr/>
          <a:lstStyle/>
          <a:p>
            <a:fld id="{90DF1D05-78F1-4EE7-8179-D06090A3B736}" type="slidenum">
              <a:rPr lang="fr-FR" smtClean="0"/>
              <a:t>110</a:t>
            </a:fld>
            <a:endParaRPr lang="fr-FR"/>
          </a:p>
        </p:txBody>
      </p:sp>
    </p:spTree>
    <p:extLst>
      <p:ext uri="{BB962C8B-B14F-4D97-AF65-F5344CB8AC3E}">
        <p14:creationId xmlns:p14="http://schemas.microsoft.com/office/powerpoint/2010/main" val="1107216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F7719-F52E-436A-BB67-E24E0AFF8EDD}"/>
              </a:ext>
            </a:extLst>
          </p:cNvPr>
          <p:cNvSpPr>
            <a:spLocks noGrp="1"/>
          </p:cNvSpPr>
          <p:nvPr>
            <p:ph type="title"/>
          </p:nvPr>
        </p:nvSpPr>
        <p:spPr/>
        <p:txBody>
          <a:bodyPr/>
          <a:lstStyle/>
          <a:p>
            <a:r>
              <a:rPr lang="fr-FR" dirty="0"/>
              <a:t>Data Science</a:t>
            </a:r>
          </a:p>
        </p:txBody>
      </p:sp>
      <p:sp>
        <p:nvSpPr>
          <p:cNvPr id="4" name="Espace réservé du pied de page 3">
            <a:extLst>
              <a:ext uri="{FF2B5EF4-FFF2-40B4-BE49-F238E27FC236}">
                <a16:creationId xmlns:a16="http://schemas.microsoft.com/office/drawing/2014/main" id="{203F236C-47D2-41A0-969B-78DA665379C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15B9890-F5E2-4444-B305-0BDC32F3337C}"/>
              </a:ext>
            </a:extLst>
          </p:cNvPr>
          <p:cNvSpPr>
            <a:spLocks noGrp="1"/>
          </p:cNvSpPr>
          <p:nvPr>
            <p:ph type="sldNum" sz="quarter" idx="12"/>
          </p:nvPr>
        </p:nvSpPr>
        <p:spPr/>
        <p:txBody>
          <a:bodyPr/>
          <a:lstStyle/>
          <a:p>
            <a:fld id="{90DF1D05-78F1-4EE7-8179-D06090A3B736}" type="slidenum">
              <a:rPr lang="fr-FR" smtClean="0"/>
              <a:t>111</a:t>
            </a:fld>
            <a:endParaRPr lang="fr-FR"/>
          </a:p>
        </p:txBody>
      </p:sp>
      <p:sp>
        <p:nvSpPr>
          <p:cNvPr id="8" name="Espace réservé du contenu 7">
            <a:extLst>
              <a:ext uri="{FF2B5EF4-FFF2-40B4-BE49-F238E27FC236}">
                <a16:creationId xmlns:a16="http://schemas.microsoft.com/office/drawing/2014/main" id="{C96F0713-69F9-47C5-9137-363A32156C8D}"/>
              </a:ext>
            </a:extLst>
          </p:cNvPr>
          <p:cNvSpPr>
            <a:spLocks noGrp="1"/>
          </p:cNvSpPr>
          <p:nvPr>
            <p:ph idx="1"/>
          </p:nvPr>
        </p:nvSpPr>
        <p:spPr>
          <a:xfrm>
            <a:off x="838200" y="1825625"/>
            <a:ext cx="2050774" cy="4351338"/>
          </a:xfrm>
        </p:spPr>
        <p:txBody>
          <a:bodyPr/>
          <a:lstStyle/>
          <a:p>
            <a:r>
              <a:rPr lang="fr-FR" dirty="0" err="1"/>
              <a:t>What</a:t>
            </a:r>
            <a:r>
              <a:rPr lang="fr-FR" dirty="0"/>
              <a:t> </a:t>
            </a:r>
            <a:r>
              <a:rPr lang="fr-FR" dirty="0" err="1"/>
              <a:t>it</a:t>
            </a:r>
            <a:r>
              <a:rPr lang="fr-FR" dirty="0"/>
              <a:t> </a:t>
            </a:r>
            <a:r>
              <a:rPr lang="fr-FR" dirty="0" err="1"/>
              <a:t>is</a:t>
            </a:r>
            <a:r>
              <a:rPr lang="fr-FR" dirty="0"/>
              <a:t> </a:t>
            </a:r>
          </a:p>
        </p:txBody>
      </p:sp>
      <p:pic>
        <p:nvPicPr>
          <p:cNvPr id="9" name="Espace réservé du contenu 6">
            <a:extLst>
              <a:ext uri="{FF2B5EF4-FFF2-40B4-BE49-F238E27FC236}">
                <a16:creationId xmlns:a16="http://schemas.microsoft.com/office/drawing/2014/main" id="{DA222D44-4D59-4BA4-8C24-804A55A2C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656" y="1690688"/>
            <a:ext cx="4206547" cy="4351338"/>
          </a:xfrm>
          <a:prstGeom prst="rect">
            <a:avLst/>
          </a:prstGeom>
        </p:spPr>
      </p:pic>
    </p:spTree>
    <p:extLst>
      <p:ext uri="{BB962C8B-B14F-4D97-AF65-F5344CB8AC3E}">
        <p14:creationId xmlns:p14="http://schemas.microsoft.com/office/powerpoint/2010/main" val="1095299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E0E12-C05E-4947-BB2D-1407A497E13B}"/>
              </a:ext>
            </a:extLst>
          </p:cNvPr>
          <p:cNvSpPr>
            <a:spLocks noGrp="1"/>
          </p:cNvSpPr>
          <p:nvPr>
            <p:ph type="title"/>
          </p:nvPr>
        </p:nvSpPr>
        <p:spPr/>
        <p:txBody>
          <a:bodyPr/>
          <a:lstStyle/>
          <a:p>
            <a:r>
              <a:rPr lang="fr-FR" dirty="0"/>
              <a:t>Data Scientist</a:t>
            </a:r>
          </a:p>
        </p:txBody>
      </p:sp>
      <p:sp>
        <p:nvSpPr>
          <p:cNvPr id="3" name="Espace réservé du contenu 2">
            <a:extLst>
              <a:ext uri="{FF2B5EF4-FFF2-40B4-BE49-F238E27FC236}">
                <a16:creationId xmlns:a16="http://schemas.microsoft.com/office/drawing/2014/main" id="{2C23766C-28CE-4B63-A359-0D9F3E16043E}"/>
              </a:ext>
            </a:extLst>
          </p:cNvPr>
          <p:cNvSpPr>
            <a:spLocks noGrp="1"/>
          </p:cNvSpPr>
          <p:nvPr>
            <p:ph idx="1"/>
          </p:nvPr>
        </p:nvSpPr>
        <p:spPr>
          <a:xfrm>
            <a:off x="838200" y="1825625"/>
            <a:ext cx="3296478" cy="4351338"/>
          </a:xfrm>
        </p:spPr>
        <p:txBody>
          <a:bodyPr/>
          <a:lstStyle/>
          <a:p>
            <a:r>
              <a:rPr lang="fr-FR" dirty="0"/>
              <a:t>Data Scientist </a:t>
            </a:r>
            <a:r>
              <a:rPr lang="fr-FR" dirty="0" err="1"/>
              <a:t>skills</a:t>
            </a:r>
            <a:r>
              <a:rPr lang="fr-FR" dirty="0"/>
              <a:t> </a:t>
            </a:r>
          </a:p>
        </p:txBody>
      </p:sp>
      <p:sp>
        <p:nvSpPr>
          <p:cNvPr id="4" name="Espace réservé du pied de page 3">
            <a:extLst>
              <a:ext uri="{FF2B5EF4-FFF2-40B4-BE49-F238E27FC236}">
                <a16:creationId xmlns:a16="http://schemas.microsoft.com/office/drawing/2014/main" id="{46C8F751-72E8-4275-A576-21302B264D2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3145415-9125-444E-877B-7A4EF818E52C}"/>
              </a:ext>
            </a:extLst>
          </p:cNvPr>
          <p:cNvSpPr>
            <a:spLocks noGrp="1"/>
          </p:cNvSpPr>
          <p:nvPr>
            <p:ph type="sldNum" sz="quarter" idx="12"/>
          </p:nvPr>
        </p:nvSpPr>
        <p:spPr/>
        <p:txBody>
          <a:bodyPr/>
          <a:lstStyle/>
          <a:p>
            <a:fld id="{90DF1D05-78F1-4EE7-8179-D06090A3B736}" type="slidenum">
              <a:rPr lang="fr-FR" smtClean="0"/>
              <a:t>112</a:t>
            </a:fld>
            <a:endParaRPr lang="fr-FR"/>
          </a:p>
        </p:txBody>
      </p:sp>
      <p:pic>
        <p:nvPicPr>
          <p:cNvPr id="7" name="Image 6">
            <a:extLst>
              <a:ext uri="{FF2B5EF4-FFF2-40B4-BE49-F238E27FC236}">
                <a16:creationId xmlns:a16="http://schemas.microsoft.com/office/drawing/2014/main" id="{AA61E161-D2DD-49AC-8F25-2ADB278D0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489" y="779689"/>
            <a:ext cx="5637972" cy="5324051"/>
          </a:xfrm>
          <a:prstGeom prst="rect">
            <a:avLst/>
          </a:prstGeom>
        </p:spPr>
      </p:pic>
    </p:spTree>
    <p:extLst>
      <p:ext uri="{BB962C8B-B14F-4D97-AF65-F5344CB8AC3E}">
        <p14:creationId xmlns:p14="http://schemas.microsoft.com/office/powerpoint/2010/main" val="15403923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7FA9F4-0D0E-4527-8201-6354AFF84D6E}"/>
              </a:ext>
            </a:extLst>
          </p:cNvPr>
          <p:cNvSpPr>
            <a:spLocks noGrp="1"/>
          </p:cNvSpPr>
          <p:nvPr>
            <p:ph type="title"/>
          </p:nvPr>
        </p:nvSpPr>
        <p:spPr/>
        <p:txBody>
          <a:bodyPr/>
          <a:lstStyle/>
          <a:p>
            <a:r>
              <a:rPr lang="fr-FR" dirty="0"/>
              <a:t>Data Scientist</a:t>
            </a:r>
          </a:p>
        </p:txBody>
      </p:sp>
      <p:sp>
        <p:nvSpPr>
          <p:cNvPr id="4" name="Espace réservé du pied de page 3">
            <a:extLst>
              <a:ext uri="{FF2B5EF4-FFF2-40B4-BE49-F238E27FC236}">
                <a16:creationId xmlns:a16="http://schemas.microsoft.com/office/drawing/2014/main" id="{78CFF7B5-C0B1-424F-A7DD-7C7788010B6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A83522B-AF44-4348-ADBB-35D12ACCF9B8}"/>
              </a:ext>
            </a:extLst>
          </p:cNvPr>
          <p:cNvSpPr>
            <a:spLocks noGrp="1"/>
          </p:cNvSpPr>
          <p:nvPr>
            <p:ph type="sldNum" sz="quarter" idx="12"/>
          </p:nvPr>
        </p:nvSpPr>
        <p:spPr/>
        <p:txBody>
          <a:bodyPr/>
          <a:lstStyle/>
          <a:p>
            <a:fld id="{90DF1D05-78F1-4EE7-8179-D06090A3B736}" type="slidenum">
              <a:rPr lang="fr-FR" smtClean="0"/>
              <a:t>113</a:t>
            </a:fld>
            <a:endParaRPr lang="fr-FR"/>
          </a:p>
        </p:txBody>
      </p:sp>
      <p:sp>
        <p:nvSpPr>
          <p:cNvPr id="8" name="Espace réservé du contenu 7">
            <a:extLst>
              <a:ext uri="{FF2B5EF4-FFF2-40B4-BE49-F238E27FC236}">
                <a16:creationId xmlns:a16="http://schemas.microsoft.com/office/drawing/2014/main" id="{FED9DA0D-612C-4C34-8E22-9ABAAD26017E}"/>
              </a:ext>
            </a:extLst>
          </p:cNvPr>
          <p:cNvSpPr>
            <a:spLocks noGrp="1"/>
          </p:cNvSpPr>
          <p:nvPr>
            <p:ph idx="1"/>
          </p:nvPr>
        </p:nvSpPr>
        <p:spPr>
          <a:xfrm>
            <a:off x="838200" y="1825625"/>
            <a:ext cx="3200400" cy="4351338"/>
          </a:xfrm>
        </p:spPr>
        <p:txBody>
          <a:bodyPr/>
          <a:lstStyle/>
          <a:p>
            <a:r>
              <a:rPr lang="fr-FR" dirty="0"/>
              <a:t>CRISP-DM process</a:t>
            </a:r>
          </a:p>
        </p:txBody>
      </p:sp>
      <p:pic>
        <p:nvPicPr>
          <p:cNvPr id="9" name="Espace réservé du contenu 6">
            <a:extLst>
              <a:ext uri="{FF2B5EF4-FFF2-40B4-BE49-F238E27FC236}">
                <a16:creationId xmlns:a16="http://schemas.microsoft.com/office/drawing/2014/main" id="{A35EF48C-6ECF-46A3-9CA4-B9E37C02C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84" y="1434080"/>
            <a:ext cx="4896631" cy="4742883"/>
          </a:xfrm>
          <a:prstGeom prst="rect">
            <a:avLst/>
          </a:prstGeom>
        </p:spPr>
      </p:pic>
    </p:spTree>
    <p:extLst>
      <p:ext uri="{BB962C8B-B14F-4D97-AF65-F5344CB8AC3E}">
        <p14:creationId xmlns:p14="http://schemas.microsoft.com/office/powerpoint/2010/main" val="3067354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8D892-E351-478B-9284-4D3447722EC3}"/>
              </a:ext>
            </a:extLst>
          </p:cNvPr>
          <p:cNvSpPr>
            <a:spLocks noGrp="1"/>
          </p:cNvSpPr>
          <p:nvPr>
            <p:ph type="title"/>
          </p:nvPr>
        </p:nvSpPr>
        <p:spPr/>
        <p:txBody>
          <a:bodyPr/>
          <a:lstStyle/>
          <a:p>
            <a:r>
              <a:rPr lang="fr-FR" dirty="0"/>
              <a:t>Data Scientist </a:t>
            </a:r>
          </a:p>
        </p:txBody>
      </p:sp>
      <p:sp>
        <p:nvSpPr>
          <p:cNvPr id="3" name="Espace réservé du contenu 2">
            <a:extLst>
              <a:ext uri="{FF2B5EF4-FFF2-40B4-BE49-F238E27FC236}">
                <a16:creationId xmlns:a16="http://schemas.microsoft.com/office/drawing/2014/main" id="{BEDFE61C-BF06-4462-9AC8-468F4D6A3A8F}"/>
              </a:ext>
            </a:extLst>
          </p:cNvPr>
          <p:cNvSpPr>
            <a:spLocks noGrp="1"/>
          </p:cNvSpPr>
          <p:nvPr>
            <p:ph idx="1"/>
          </p:nvPr>
        </p:nvSpPr>
        <p:spPr>
          <a:xfrm>
            <a:off x="838200" y="1825625"/>
            <a:ext cx="2024270" cy="4351338"/>
          </a:xfrm>
        </p:spPr>
        <p:txBody>
          <a:bodyPr/>
          <a:lstStyle/>
          <a:p>
            <a:r>
              <a:rPr lang="fr-FR" dirty="0" err="1"/>
              <a:t>Algorithm</a:t>
            </a:r>
            <a:endParaRPr lang="fr-FR" dirty="0"/>
          </a:p>
        </p:txBody>
      </p:sp>
      <p:sp>
        <p:nvSpPr>
          <p:cNvPr id="4" name="Espace réservé du pied de page 3">
            <a:extLst>
              <a:ext uri="{FF2B5EF4-FFF2-40B4-BE49-F238E27FC236}">
                <a16:creationId xmlns:a16="http://schemas.microsoft.com/office/drawing/2014/main" id="{B95CDC93-5AFE-436B-A8A7-25D9CF69EA2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7712E2E-4E47-40FE-B05E-B9BC8137621F}"/>
              </a:ext>
            </a:extLst>
          </p:cNvPr>
          <p:cNvSpPr>
            <a:spLocks noGrp="1"/>
          </p:cNvSpPr>
          <p:nvPr>
            <p:ph type="sldNum" sz="quarter" idx="12"/>
          </p:nvPr>
        </p:nvSpPr>
        <p:spPr/>
        <p:txBody>
          <a:bodyPr/>
          <a:lstStyle/>
          <a:p>
            <a:fld id="{90DF1D05-78F1-4EE7-8179-D06090A3B736}" type="slidenum">
              <a:rPr lang="fr-FR" smtClean="0"/>
              <a:t>114</a:t>
            </a:fld>
            <a:endParaRPr lang="fr-FR"/>
          </a:p>
        </p:txBody>
      </p:sp>
      <p:pic>
        <p:nvPicPr>
          <p:cNvPr id="7" name="Image 6">
            <a:extLst>
              <a:ext uri="{FF2B5EF4-FFF2-40B4-BE49-F238E27FC236}">
                <a16:creationId xmlns:a16="http://schemas.microsoft.com/office/drawing/2014/main" id="{FF4594BF-311D-480D-B33E-7759E9A70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139" y="1665965"/>
            <a:ext cx="5952345" cy="4257757"/>
          </a:xfrm>
          <a:prstGeom prst="rect">
            <a:avLst/>
          </a:prstGeom>
        </p:spPr>
      </p:pic>
    </p:spTree>
    <p:extLst>
      <p:ext uri="{BB962C8B-B14F-4D97-AF65-F5344CB8AC3E}">
        <p14:creationId xmlns:p14="http://schemas.microsoft.com/office/powerpoint/2010/main" val="2857694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795312-8BE3-4187-8879-F668D002377A}"/>
              </a:ext>
            </a:extLst>
          </p:cNvPr>
          <p:cNvSpPr>
            <a:spLocks noGrp="1"/>
          </p:cNvSpPr>
          <p:nvPr>
            <p:ph type="title"/>
          </p:nvPr>
        </p:nvSpPr>
        <p:spPr/>
        <p:txBody>
          <a:bodyPr/>
          <a:lstStyle/>
          <a:p>
            <a:r>
              <a:rPr lang="fr-FR" dirty="0" err="1"/>
              <a:t>Algorithm</a:t>
            </a:r>
            <a:r>
              <a:rPr lang="fr-FR" dirty="0"/>
              <a:t> case </a:t>
            </a:r>
            <a:r>
              <a:rPr lang="fr-FR" dirty="0" err="1"/>
              <a:t>examples</a:t>
            </a:r>
            <a:endParaRPr lang="fr-FR" dirty="0"/>
          </a:p>
        </p:txBody>
      </p:sp>
      <p:pic>
        <p:nvPicPr>
          <p:cNvPr id="7" name="Espace réservé du contenu 6">
            <a:extLst>
              <a:ext uri="{FF2B5EF4-FFF2-40B4-BE49-F238E27FC236}">
                <a16:creationId xmlns:a16="http://schemas.microsoft.com/office/drawing/2014/main" id="{C09A4FE3-0F35-4F94-9B93-6EC8E4622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053" y="1825625"/>
            <a:ext cx="5695894" cy="4351338"/>
          </a:xfrm>
        </p:spPr>
      </p:pic>
      <p:sp>
        <p:nvSpPr>
          <p:cNvPr id="4" name="Espace réservé du pied de page 3">
            <a:extLst>
              <a:ext uri="{FF2B5EF4-FFF2-40B4-BE49-F238E27FC236}">
                <a16:creationId xmlns:a16="http://schemas.microsoft.com/office/drawing/2014/main" id="{9C35B07E-CE94-4BD0-B52C-C07DAEFD425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C739CC5-9CB5-4487-A76C-71725E70BCE8}"/>
              </a:ext>
            </a:extLst>
          </p:cNvPr>
          <p:cNvSpPr>
            <a:spLocks noGrp="1"/>
          </p:cNvSpPr>
          <p:nvPr>
            <p:ph type="sldNum" sz="quarter" idx="12"/>
          </p:nvPr>
        </p:nvSpPr>
        <p:spPr/>
        <p:txBody>
          <a:bodyPr/>
          <a:lstStyle/>
          <a:p>
            <a:fld id="{90DF1D05-78F1-4EE7-8179-D06090A3B736}" type="slidenum">
              <a:rPr lang="fr-FR" smtClean="0"/>
              <a:t>115</a:t>
            </a:fld>
            <a:endParaRPr lang="fr-FR"/>
          </a:p>
        </p:txBody>
      </p:sp>
    </p:spTree>
    <p:extLst>
      <p:ext uri="{BB962C8B-B14F-4D97-AF65-F5344CB8AC3E}">
        <p14:creationId xmlns:p14="http://schemas.microsoft.com/office/powerpoint/2010/main" val="34515884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ABD30A-353D-4379-AFE0-8716D3E54F8F}"/>
              </a:ext>
            </a:extLst>
          </p:cNvPr>
          <p:cNvSpPr>
            <a:spLocks noGrp="1"/>
          </p:cNvSpPr>
          <p:nvPr>
            <p:ph type="title"/>
          </p:nvPr>
        </p:nvSpPr>
        <p:spPr/>
        <p:txBody>
          <a:bodyPr/>
          <a:lstStyle/>
          <a:p>
            <a:r>
              <a:rPr lang="fr-FR" dirty="0"/>
              <a:t>Data </a:t>
            </a:r>
            <a:r>
              <a:rPr lang="fr-FR" dirty="0" err="1"/>
              <a:t>Environment</a:t>
            </a:r>
            <a:r>
              <a:rPr lang="fr-FR" dirty="0"/>
              <a:t> </a:t>
            </a:r>
          </a:p>
        </p:txBody>
      </p:sp>
      <p:pic>
        <p:nvPicPr>
          <p:cNvPr id="7" name="Espace réservé du contenu 6">
            <a:extLst>
              <a:ext uri="{FF2B5EF4-FFF2-40B4-BE49-F238E27FC236}">
                <a16:creationId xmlns:a16="http://schemas.microsoft.com/office/drawing/2014/main" id="{951EED05-1AF8-41B0-A405-CF95630464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7297" y="1879827"/>
            <a:ext cx="8517406" cy="3548919"/>
          </a:xfrm>
        </p:spPr>
      </p:pic>
      <p:sp>
        <p:nvSpPr>
          <p:cNvPr id="4" name="Espace réservé du pied de page 3">
            <a:extLst>
              <a:ext uri="{FF2B5EF4-FFF2-40B4-BE49-F238E27FC236}">
                <a16:creationId xmlns:a16="http://schemas.microsoft.com/office/drawing/2014/main" id="{0B767667-065D-426D-A06C-9531AA200F7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8903FF4-731F-45D6-B05A-8F82D58E47A9}"/>
              </a:ext>
            </a:extLst>
          </p:cNvPr>
          <p:cNvSpPr>
            <a:spLocks noGrp="1"/>
          </p:cNvSpPr>
          <p:nvPr>
            <p:ph type="sldNum" sz="quarter" idx="12"/>
          </p:nvPr>
        </p:nvSpPr>
        <p:spPr/>
        <p:txBody>
          <a:bodyPr/>
          <a:lstStyle/>
          <a:p>
            <a:fld id="{90DF1D05-78F1-4EE7-8179-D06090A3B736}" type="slidenum">
              <a:rPr lang="fr-FR" smtClean="0"/>
              <a:t>116</a:t>
            </a:fld>
            <a:endParaRPr lang="fr-FR"/>
          </a:p>
        </p:txBody>
      </p:sp>
    </p:spTree>
    <p:extLst>
      <p:ext uri="{BB962C8B-B14F-4D97-AF65-F5344CB8AC3E}">
        <p14:creationId xmlns:p14="http://schemas.microsoft.com/office/powerpoint/2010/main" val="2407241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E604FD-42F0-4CC4-AD26-07438DCFF326}"/>
              </a:ext>
            </a:extLst>
          </p:cNvPr>
          <p:cNvSpPr>
            <a:spLocks noGrp="1"/>
          </p:cNvSpPr>
          <p:nvPr>
            <p:ph type="title"/>
          </p:nvPr>
        </p:nvSpPr>
        <p:spPr/>
        <p:txBody>
          <a:bodyPr/>
          <a:lstStyle/>
          <a:p>
            <a:r>
              <a:rPr lang="fr-FR" dirty="0"/>
              <a:t>IA Fails</a:t>
            </a:r>
          </a:p>
        </p:txBody>
      </p:sp>
      <p:sp>
        <p:nvSpPr>
          <p:cNvPr id="3" name="Espace réservé du contenu 2">
            <a:extLst>
              <a:ext uri="{FF2B5EF4-FFF2-40B4-BE49-F238E27FC236}">
                <a16:creationId xmlns:a16="http://schemas.microsoft.com/office/drawing/2014/main" id="{69B0E5D5-D5AE-4CB4-A3FE-91B7C462991F}"/>
              </a:ext>
            </a:extLst>
          </p:cNvPr>
          <p:cNvSpPr>
            <a:spLocks noGrp="1"/>
          </p:cNvSpPr>
          <p:nvPr>
            <p:ph idx="1"/>
          </p:nvPr>
        </p:nvSpPr>
        <p:spPr/>
        <p:txBody>
          <a:bodyPr/>
          <a:lstStyle/>
          <a:p>
            <a:endParaRPr lang="fr-FR" dirty="0"/>
          </a:p>
          <a:p>
            <a:r>
              <a:rPr lang="fr-FR" dirty="0"/>
              <a:t>Siri</a:t>
            </a:r>
          </a:p>
          <a:p>
            <a:r>
              <a:rPr lang="fr-FR" dirty="0"/>
              <a:t>Facebook</a:t>
            </a:r>
          </a:p>
          <a:p>
            <a:r>
              <a:rPr lang="fr-FR" dirty="0"/>
              <a:t>Apple </a:t>
            </a:r>
            <a:r>
              <a:rPr lang="fr-FR" dirty="0" err="1"/>
              <a:t>FaceID</a:t>
            </a:r>
            <a:endParaRPr lang="fr-FR" dirty="0"/>
          </a:p>
          <a:p>
            <a:r>
              <a:rPr lang="fr-FR" dirty="0"/>
              <a:t>Microsoft </a:t>
            </a:r>
            <a:r>
              <a:rPr lang="fr-FR" dirty="0" err="1"/>
              <a:t>TayRobot</a:t>
            </a:r>
            <a:endParaRPr lang="fr-FR" dirty="0"/>
          </a:p>
          <a:p>
            <a:endParaRPr lang="fr-FR" dirty="0"/>
          </a:p>
        </p:txBody>
      </p:sp>
      <p:sp>
        <p:nvSpPr>
          <p:cNvPr id="4" name="Espace réservé du pied de page 3">
            <a:extLst>
              <a:ext uri="{FF2B5EF4-FFF2-40B4-BE49-F238E27FC236}">
                <a16:creationId xmlns:a16="http://schemas.microsoft.com/office/drawing/2014/main" id="{7BE96AD9-FC1A-456C-AF6D-CBFBCF1BC3F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D894B24-2EA4-4E50-82B5-E4981FF9348C}"/>
              </a:ext>
            </a:extLst>
          </p:cNvPr>
          <p:cNvSpPr>
            <a:spLocks noGrp="1"/>
          </p:cNvSpPr>
          <p:nvPr>
            <p:ph type="sldNum" sz="quarter" idx="12"/>
          </p:nvPr>
        </p:nvSpPr>
        <p:spPr/>
        <p:txBody>
          <a:bodyPr/>
          <a:lstStyle/>
          <a:p>
            <a:fld id="{90DF1D05-78F1-4EE7-8179-D06090A3B736}" type="slidenum">
              <a:rPr lang="fr-FR" smtClean="0"/>
              <a:t>117</a:t>
            </a:fld>
            <a:endParaRPr lang="fr-FR"/>
          </a:p>
        </p:txBody>
      </p:sp>
    </p:spTree>
    <p:extLst>
      <p:ext uri="{BB962C8B-B14F-4D97-AF65-F5344CB8AC3E}">
        <p14:creationId xmlns:p14="http://schemas.microsoft.com/office/powerpoint/2010/main" val="21447359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Big Data	</a:t>
            </a:r>
          </a:p>
        </p:txBody>
      </p:sp>
      <p:sp>
        <p:nvSpPr>
          <p:cNvPr id="3" name="Espace réservé du contenu 2"/>
          <p:cNvSpPr>
            <a:spLocks noGrp="1"/>
          </p:cNvSpPr>
          <p:nvPr>
            <p:ph idx="1"/>
          </p:nvPr>
        </p:nvSpPr>
        <p:spPr>
          <a:xfrm>
            <a:off x="7464612" y="4750893"/>
            <a:ext cx="4087305" cy="1147863"/>
          </a:xfrm>
        </p:spPr>
        <p:txBody>
          <a:bodyPr vert="horz" lIns="91440" tIns="45720" rIns="91440" bIns="45720" rtlCol="0" anchor="t">
            <a:normAutofit/>
          </a:bodyPr>
          <a:lstStyle/>
          <a:p>
            <a:pPr marL="0" indent="0">
              <a:buNone/>
            </a:pPr>
            <a:r>
              <a:rPr lang="en-US" sz="2000"/>
              <a:t>Data Visualisation</a:t>
            </a:r>
          </a:p>
        </p:txBody>
      </p:sp>
      <p:sp>
        <p:nvSpPr>
          <p:cNvPr id="14" name="Freeform: Shape 1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 8" descr="Une image contenant texte, tableau de points, capture d’écran&#10;&#10;Description générée automatiquement">
            <a:extLst>
              <a:ext uri="{FF2B5EF4-FFF2-40B4-BE49-F238E27FC236}">
                <a16:creationId xmlns:a16="http://schemas.microsoft.com/office/drawing/2014/main" id="{69E58116-4EC6-40AF-B87B-8DB5B2309FDB}"/>
              </a:ext>
            </a:extLst>
          </p:cNvPr>
          <p:cNvPicPr>
            <a:picLocks noChangeAspect="1"/>
          </p:cNvPicPr>
          <p:nvPr/>
        </p:nvPicPr>
        <p:blipFill rotWithShape="1">
          <a:blip r:embed="rId2">
            <a:extLst>
              <a:ext uri="{28A0092B-C50C-407E-A947-70E740481C1C}">
                <a14:useLocalDpi xmlns:a14="http://schemas.microsoft.com/office/drawing/2010/main" val="0"/>
              </a:ext>
            </a:extLst>
          </a:blip>
          <a:srcRect l="28036" r="2815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Espace réservé du numéro de diapositive 4"/>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fontScale="77500" lnSpcReduction="20000"/>
          </a:bodyPr>
          <a:lstStyle/>
          <a:p>
            <a:pPr algn="ctr">
              <a:spcAft>
                <a:spcPts val="600"/>
              </a:spcAft>
              <a:defRPr/>
            </a:pPr>
            <a:fld id="{90DF1D05-78F1-4EE7-8179-D06090A3B736}" type="slidenum">
              <a:rPr lang="en-US" sz="1500">
                <a:solidFill>
                  <a:srgbClr val="FFFFFF"/>
                </a:solidFill>
                <a:latin typeface="Calibri" panose="020F0502020204030204"/>
              </a:rPr>
              <a:pPr algn="ctr">
                <a:spcAft>
                  <a:spcPts val="600"/>
                </a:spcAft>
                <a:defRPr/>
              </a:pPr>
              <a:t>118</a:t>
            </a:fld>
            <a:endParaRPr lang="en-US" sz="1500">
              <a:solidFill>
                <a:srgbClr val="FFFFFF"/>
              </a:solidFill>
              <a:latin typeface="Calibri" panose="020F0502020204030204"/>
            </a:endParaRPr>
          </a:p>
        </p:txBody>
      </p:sp>
      <p:sp>
        <p:nvSpPr>
          <p:cNvPr id="4" name="Espace réservé du pied de page 3"/>
          <p:cNvSpPr>
            <a:spLocks noGrp="1"/>
          </p:cNvSpPr>
          <p:nvPr>
            <p:ph type="ftr" sz="quarter" idx="11"/>
          </p:nvPr>
        </p:nvSpPr>
        <p:spPr>
          <a:xfrm>
            <a:off x="7464612" y="6199631"/>
            <a:ext cx="4087304" cy="365760"/>
          </a:xfrm>
        </p:spPr>
        <p:txBody>
          <a:bodyPr vert="horz" lIns="91440" tIns="45720" rIns="91440" bIns="45720" rtlCol="0" anchor="ctr">
            <a:normAutofit/>
          </a:bodyPr>
          <a:lstStyle/>
          <a:p>
            <a:pPr algn="l">
              <a:defRPr/>
            </a:pPr>
            <a:endParaRPr lang="en-US" sz="1100" kern="1200">
              <a:solidFill>
                <a:schemeClr val="tx1">
                  <a:alpha val="80000"/>
                </a:schemeClr>
              </a:solidFill>
              <a:latin typeface="Calibri" panose="020F0502020204030204"/>
              <a:ea typeface="+mn-ea"/>
              <a:cs typeface="+mn-cs"/>
            </a:endParaRPr>
          </a:p>
        </p:txBody>
      </p:sp>
    </p:spTree>
    <p:extLst>
      <p:ext uri="{BB962C8B-B14F-4D97-AF65-F5344CB8AC3E}">
        <p14:creationId xmlns:p14="http://schemas.microsoft.com/office/powerpoint/2010/main" val="38478311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Viz</a:t>
            </a:r>
            <a:endParaRPr lang="fr-FR" dirty="0"/>
          </a:p>
        </p:txBody>
      </p:sp>
      <p:sp>
        <p:nvSpPr>
          <p:cNvPr id="3" name="Espace réservé du contenu 2"/>
          <p:cNvSpPr>
            <a:spLocks noGrp="1"/>
          </p:cNvSpPr>
          <p:nvPr>
            <p:ph idx="1"/>
          </p:nvPr>
        </p:nvSpPr>
        <p:spPr/>
        <p:txBody>
          <a:bodyPr/>
          <a:lstStyle/>
          <a:p>
            <a:pPr marL="0" indent="0">
              <a:buNone/>
            </a:pPr>
            <a:r>
              <a:rPr lang="fr-FR" dirty="0"/>
              <a:t>Définition</a:t>
            </a:r>
          </a:p>
          <a:p>
            <a:endParaRPr lang="fr-FR" dirty="0"/>
          </a:p>
          <a:p>
            <a:pPr algn="just"/>
            <a:r>
              <a:rPr lang="fr-FR" dirty="0"/>
              <a:t>La visualisation des données (ou </a:t>
            </a:r>
            <a:r>
              <a:rPr lang="fr-FR" dirty="0" err="1"/>
              <a:t>dataviz</a:t>
            </a:r>
            <a:r>
              <a:rPr lang="fr-FR" dirty="0"/>
              <a:t> ou représentation graphique de données) est un ensemble de méthodes permettant de résumer de manière graphique des données. La visualisation de données fait partie de la science des données.</a:t>
            </a:r>
          </a:p>
          <a:p>
            <a:pPr algn="just"/>
            <a:r>
              <a:rPr lang="fr-FR" dirty="0"/>
              <a:t>Il ne s’agit pas simplement de « faire joli », mais d’assurer une meilleure compréhension de son secteur d’activité à tous ses interlocuteurs.</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119</a:t>
            </a:fld>
            <a:endParaRPr lang="fr-FR"/>
          </a:p>
        </p:txBody>
      </p:sp>
    </p:spTree>
    <p:extLst>
      <p:ext uri="{BB962C8B-B14F-4D97-AF65-F5344CB8AC3E}">
        <p14:creationId xmlns:p14="http://schemas.microsoft.com/office/powerpoint/2010/main" val="426856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C3DB6CE-B855-4AD2-8FB5-3C271542C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descr="Arrière-plan abstrait des lignes bleues connectées">
            <a:extLst>
              <a:ext uri="{FF2B5EF4-FFF2-40B4-BE49-F238E27FC236}">
                <a16:creationId xmlns:a16="http://schemas.microsoft.com/office/drawing/2014/main" id="{058AB19A-192F-4F11-B7BE-7E993C3A863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4" y="-3"/>
            <a:ext cx="12192000" cy="6858000"/>
          </a:xfrm>
          <a:prstGeom prst="rect">
            <a:avLst/>
          </a:prstGeom>
        </p:spPr>
      </p:pic>
      <p:sp>
        <p:nvSpPr>
          <p:cNvPr id="2" name="Titre 1"/>
          <p:cNvSpPr>
            <a:spLocks noGrp="1"/>
          </p:cNvSpPr>
          <p:nvPr>
            <p:ph type="title"/>
          </p:nvPr>
        </p:nvSpPr>
        <p:spPr>
          <a:xfrm>
            <a:off x="838199" y="1113157"/>
            <a:ext cx="5008927" cy="3103030"/>
          </a:xfrm>
        </p:spPr>
        <p:txBody>
          <a:bodyPr vert="horz" lIns="91440" tIns="45720" rIns="91440" bIns="45720" rtlCol="0" anchor="b">
            <a:normAutofit/>
          </a:bodyPr>
          <a:lstStyle/>
          <a:p>
            <a:r>
              <a:rPr lang="en-US" kern="1200" dirty="0">
                <a:solidFill>
                  <a:schemeClr val="tx1"/>
                </a:solidFill>
                <a:latin typeface="+mj-lt"/>
                <a:ea typeface="+mj-ea"/>
                <a:cs typeface="+mj-cs"/>
              </a:rPr>
              <a:t>Business Intelligence</a:t>
            </a:r>
          </a:p>
        </p:txBody>
      </p:sp>
      <p:pic>
        <p:nvPicPr>
          <p:cNvPr id="13" name="Image 12" descr="Graphiques financiers sur un écran sombre">
            <a:extLst>
              <a:ext uri="{FF2B5EF4-FFF2-40B4-BE49-F238E27FC236}">
                <a16:creationId xmlns:a16="http://schemas.microsoft.com/office/drawing/2014/main" id="{0FA36339-835B-46A0-92E1-959AB129CB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1" r="3325" b="2"/>
          <a:stretch/>
        </p:blipFill>
        <p:spPr>
          <a:xfrm>
            <a:off x="5710839" y="10"/>
            <a:ext cx="6481158" cy="4216177"/>
          </a:xfrm>
          <a:custGeom>
            <a:avLst/>
            <a:gdLst/>
            <a:ahLst/>
            <a:cxnLst/>
            <a:rect l="l" t="t" r="r" b="b"/>
            <a:pathLst>
              <a:path w="6481158" h="4216187">
                <a:moveTo>
                  <a:pt x="159680" y="0"/>
                </a:moveTo>
                <a:lnTo>
                  <a:pt x="6481158" y="0"/>
                </a:lnTo>
                <a:lnTo>
                  <a:pt x="6481158" y="4216187"/>
                </a:lnTo>
                <a:lnTo>
                  <a:pt x="629980" y="4216187"/>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pic>
      <p:pic>
        <p:nvPicPr>
          <p:cNvPr id="7" name="Image 6" descr="Graphique">
            <a:extLst>
              <a:ext uri="{FF2B5EF4-FFF2-40B4-BE49-F238E27FC236}">
                <a16:creationId xmlns:a16="http://schemas.microsoft.com/office/drawing/2014/main" id="{FC47F43E-3B00-49D1-8227-19118C13D4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 b="1156"/>
          <a:stretch/>
        </p:blipFill>
        <p:spPr>
          <a:xfrm>
            <a:off x="5078138" y="4323898"/>
            <a:ext cx="4101827" cy="2534102"/>
          </a:xfrm>
          <a:custGeom>
            <a:avLst/>
            <a:gdLst/>
            <a:ahLst/>
            <a:cxnLst/>
            <a:rect l="l" t="t" r="r" b="b"/>
            <a:pathLst>
              <a:path w="4101827" h="2534102">
                <a:moveTo>
                  <a:pt x="1237396" y="0"/>
                </a:moveTo>
                <a:lnTo>
                  <a:pt x="4101827" y="0"/>
                </a:lnTo>
                <a:lnTo>
                  <a:pt x="4101827" y="2534102"/>
                </a:lnTo>
                <a:lnTo>
                  <a:pt x="0" y="2534102"/>
                </a:lnTo>
                <a:lnTo>
                  <a:pt x="21866" y="2503631"/>
                </a:lnTo>
                <a:cubicBezTo>
                  <a:pt x="198424" y="2253521"/>
                  <a:pt x="293791" y="2086461"/>
                  <a:pt x="295356" y="2078512"/>
                </a:cubicBezTo>
                <a:cubicBezTo>
                  <a:pt x="324070" y="1929470"/>
                  <a:pt x="404358" y="1848602"/>
                  <a:pt x="476494" y="1754977"/>
                </a:cubicBezTo>
                <a:cubicBezTo>
                  <a:pt x="539304" y="1672931"/>
                  <a:pt x="606320" y="1585980"/>
                  <a:pt x="629662" y="1466193"/>
                </a:cubicBezTo>
                <a:cubicBezTo>
                  <a:pt x="660486" y="1307325"/>
                  <a:pt x="563420" y="1455147"/>
                  <a:pt x="542839" y="1401940"/>
                </a:cubicBezTo>
                <a:cubicBezTo>
                  <a:pt x="578841" y="1314777"/>
                  <a:pt x="636193" y="1228627"/>
                  <a:pt x="649254" y="1136180"/>
                </a:cubicBezTo>
                <a:cubicBezTo>
                  <a:pt x="695846" y="801928"/>
                  <a:pt x="810580" y="538800"/>
                  <a:pt x="987553" y="313308"/>
                </a:cubicBezTo>
                <a:cubicBezTo>
                  <a:pt x="1038303" y="248170"/>
                  <a:pt x="1069946" y="145770"/>
                  <a:pt x="1141096" y="112922"/>
                </a:cubicBezTo>
                <a:cubicBezTo>
                  <a:pt x="1175680" y="97203"/>
                  <a:pt x="1199891" y="73126"/>
                  <a:pt x="1217455" y="43683"/>
                </a:cubicBezTo>
                <a:close/>
              </a:path>
            </a:pathLst>
          </a:custGeom>
        </p:spPr>
      </p:pic>
      <p:sp>
        <p:nvSpPr>
          <p:cNvPr id="3" name="Espace réservé du contenu 2"/>
          <p:cNvSpPr>
            <a:spLocks noGrp="1"/>
          </p:cNvSpPr>
          <p:nvPr>
            <p:ph idx="1"/>
          </p:nvPr>
        </p:nvSpPr>
        <p:spPr>
          <a:xfrm>
            <a:off x="838199" y="4385734"/>
            <a:ext cx="4797354" cy="1481799"/>
          </a:xfrm>
        </p:spPr>
        <p:txBody>
          <a:bodyPr vert="horz" lIns="91440" tIns="45720" rIns="91440" bIns="45720" rtlCol="0">
            <a:normAutofit/>
          </a:bodyPr>
          <a:lstStyle/>
          <a:p>
            <a:pPr marL="0" indent="0">
              <a:buNone/>
            </a:pPr>
            <a:endParaRPr lang="en-US" sz="2400" kern="1200" dirty="0">
              <a:solidFill>
                <a:schemeClr val="tx1"/>
              </a:solidFill>
              <a:latin typeface="+mn-lt"/>
              <a:ea typeface="+mn-ea"/>
              <a:cs typeface="+mn-cs"/>
            </a:endParaRPr>
          </a:p>
        </p:txBody>
      </p:sp>
      <p:sp>
        <p:nvSpPr>
          <p:cNvPr id="4" name="Espace réservé du pied de page 3"/>
          <p:cNvSpPr>
            <a:spLocks noGrp="1"/>
          </p:cNvSpPr>
          <p:nvPr>
            <p:ph type="ftr" sz="quarter" idx="11"/>
          </p:nvPr>
        </p:nvSpPr>
        <p:spPr>
          <a:xfrm>
            <a:off x="5410199" y="6356350"/>
            <a:ext cx="3657601" cy="365125"/>
          </a:xfrm>
        </p:spPr>
        <p:txBody>
          <a:bodyPr vert="horz" lIns="91440" tIns="45720" rIns="91440" bIns="45720" rtlCol="0" anchor="ctr">
            <a:normAutofit/>
          </a:bodyPr>
          <a:lstStyle/>
          <a:p>
            <a:endParaRPr lang="en-US" sz="1200" kern="1200">
              <a:solidFill>
                <a:srgbClr val="FFFFFF"/>
              </a:solidFill>
              <a:latin typeface="+mn-lt"/>
              <a:ea typeface="+mn-ea"/>
              <a:cs typeface="+mn-cs"/>
            </a:endParaRPr>
          </a:p>
        </p:txBody>
      </p:sp>
      <p:pic>
        <p:nvPicPr>
          <p:cNvPr id="11" name="Image 10" descr="Optique des fibres oranges">
            <a:extLst>
              <a:ext uri="{FF2B5EF4-FFF2-40B4-BE49-F238E27FC236}">
                <a16:creationId xmlns:a16="http://schemas.microsoft.com/office/drawing/2014/main" id="{4311C796-C5D3-46A7-BDD4-246CE33E71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025"/>
          <a:stretch/>
        </p:blipFill>
        <p:spPr>
          <a:xfrm>
            <a:off x="9307676" y="4323902"/>
            <a:ext cx="2884327" cy="2534101"/>
          </a:xfrm>
          <a:prstGeom prst="rect">
            <a:avLst/>
          </a:prstGeom>
        </p:spPr>
      </p:pic>
      <p:sp>
        <p:nvSpPr>
          <p:cNvPr id="5" name="Espace réservé du numéro de diapositive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0DF1D05-78F1-4EE7-8179-D06090A3B736}"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220839758"/>
      </p:ext>
    </p:extLst>
  </p:cSld>
  <p:clrMapOvr>
    <a:overrideClrMapping bg1="dk1" tx1="lt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Viz</a:t>
            </a:r>
            <a:r>
              <a:rPr lang="fr-FR" dirty="0"/>
              <a:t> – Démarche de sélection</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1813" y="1298236"/>
            <a:ext cx="6539023" cy="4474690"/>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120</a:t>
            </a:fld>
            <a:endParaRPr lang="fr-FR"/>
          </a:p>
        </p:txBody>
      </p:sp>
    </p:spTree>
    <p:extLst>
      <p:ext uri="{BB962C8B-B14F-4D97-AF65-F5344CB8AC3E}">
        <p14:creationId xmlns:p14="http://schemas.microsoft.com/office/powerpoint/2010/main" val="30762025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Big</a:t>
            </a:r>
            <a:r>
              <a:rPr lang="fr-FR" dirty="0"/>
              <a:t> Data</a:t>
            </a:r>
          </a:p>
        </p:txBody>
      </p:sp>
      <p:sp>
        <p:nvSpPr>
          <p:cNvPr id="3" name="Espace réservé du contenu 2"/>
          <p:cNvSpPr>
            <a:spLocks noGrp="1"/>
          </p:cNvSpPr>
          <p:nvPr>
            <p:ph idx="1"/>
          </p:nvPr>
        </p:nvSpPr>
        <p:spPr/>
        <p:txBody>
          <a:bodyPr/>
          <a:lstStyle/>
          <a:p>
            <a:r>
              <a:rPr lang="fr-FR" dirty="0"/>
              <a:t>KPI (Key performance </a:t>
            </a:r>
            <a:r>
              <a:rPr lang="fr-FR" dirty="0" err="1"/>
              <a:t>Indicator</a:t>
            </a:r>
            <a:r>
              <a:rPr lang="fr-FR" dirty="0"/>
              <a:t>)</a:t>
            </a:r>
          </a:p>
          <a:p>
            <a:endParaRPr lang="fr-FR" dirty="0"/>
          </a:p>
          <a:p>
            <a:r>
              <a:rPr lang="fr-FR" dirty="0" err="1"/>
              <a:t>Revelent</a:t>
            </a:r>
            <a:r>
              <a:rPr lang="fr-FR" dirty="0"/>
              <a:t> (Révéler)</a:t>
            </a:r>
          </a:p>
          <a:p>
            <a:r>
              <a:rPr lang="fr-FR" dirty="0"/>
              <a:t>Acceptes (Accepter)</a:t>
            </a:r>
          </a:p>
          <a:p>
            <a:r>
              <a:rPr lang="fr-FR" dirty="0" err="1"/>
              <a:t>Credible</a:t>
            </a:r>
            <a:r>
              <a:rPr lang="fr-FR" dirty="0"/>
              <a:t> (Crédible)</a:t>
            </a:r>
          </a:p>
          <a:p>
            <a:r>
              <a:rPr lang="fr-FR" dirty="0" err="1"/>
              <a:t>Easy</a:t>
            </a:r>
            <a:r>
              <a:rPr lang="fr-FR" dirty="0"/>
              <a:t> to monitor ( Facile à surveiller)</a:t>
            </a:r>
          </a:p>
          <a:p>
            <a:r>
              <a:rPr lang="fr-FR" dirty="0" err="1"/>
              <a:t>Robust</a:t>
            </a:r>
            <a:r>
              <a:rPr lang="fr-FR" dirty="0"/>
              <a:t> </a:t>
            </a:r>
            <a:r>
              <a:rPr lang="fr-FR"/>
              <a:t>(Robuste)</a:t>
            </a:r>
            <a:endParaRPr lang="fr-FR" dirty="0"/>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121</a:t>
            </a:fld>
            <a:endParaRPr lang="fr-FR"/>
          </a:p>
        </p:txBody>
      </p:sp>
    </p:spTree>
    <p:extLst>
      <p:ext uri="{BB962C8B-B14F-4D97-AF65-F5344CB8AC3E}">
        <p14:creationId xmlns:p14="http://schemas.microsoft.com/office/powerpoint/2010/main" val="11095299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Big</a:t>
            </a:r>
            <a:r>
              <a:rPr lang="fr-FR" dirty="0"/>
              <a:t> Data</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122</a:t>
            </a:fld>
            <a:endParaRPr lang="fr-FR"/>
          </a:p>
        </p:txBody>
      </p:sp>
      <p:pic>
        <p:nvPicPr>
          <p:cNvPr id="7" name="Image 6" descr="Une image contenant texte&#10;&#10;Description générée automatiquement">
            <a:extLst>
              <a:ext uri="{FF2B5EF4-FFF2-40B4-BE49-F238E27FC236}">
                <a16:creationId xmlns:a16="http://schemas.microsoft.com/office/drawing/2014/main" id="{E77347A2-D89F-4CB2-B392-2116C715F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613" y="1690688"/>
            <a:ext cx="6954774" cy="4189012"/>
          </a:xfrm>
          <a:prstGeom prst="rect">
            <a:avLst/>
          </a:prstGeom>
        </p:spPr>
      </p:pic>
    </p:spTree>
    <p:extLst>
      <p:ext uri="{BB962C8B-B14F-4D97-AF65-F5344CB8AC3E}">
        <p14:creationId xmlns:p14="http://schemas.microsoft.com/office/powerpoint/2010/main" val="36739540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endParaRPr lang="fr-FR" dirty="0"/>
          </a:p>
        </p:txBody>
      </p:sp>
      <p:sp>
        <p:nvSpPr>
          <p:cNvPr id="3" name="Espace réservé du contenu 2"/>
          <p:cNvSpPr>
            <a:spLocks noGrp="1"/>
          </p:cNvSpPr>
          <p:nvPr>
            <p:ph idx="1"/>
          </p:nvPr>
        </p:nvSpPr>
        <p:spPr/>
        <p:txBody>
          <a:bodyPr/>
          <a:lstStyle/>
          <a:p>
            <a:r>
              <a:rPr lang="fr-FR" dirty="0"/>
              <a:t>Définition</a:t>
            </a:r>
          </a:p>
          <a:p>
            <a:endParaRPr lang="fr-FR" dirty="0"/>
          </a:p>
          <a:p>
            <a:pPr algn="just"/>
            <a:r>
              <a:rPr lang="fr-FR" dirty="0"/>
              <a:t>La technologie financière, aussi dénommée fintech, est un secteur d’activité qui déploie la technologie pour améliorer les activités financières. Le terme « </a:t>
            </a:r>
            <a:r>
              <a:rPr lang="fr-FR" dirty="0" err="1"/>
              <a:t>fintech</a:t>
            </a:r>
            <a:r>
              <a:rPr lang="fr-FR" dirty="0"/>
              <a:t> » est une contraction de « finance » et de « technologie ».</a:t>
            </a:r>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123</a:t>
            </a:fld>
            <a:endParaRPr lang="fr-FR"/>
          </a:p>
        </p:txBody>
      </p:sp>
    </p:spTree>
    <p:extLst>
      <p:ext uri="{BB962C8B-B14F-4D97-AF65-F5344CB8AC3E}">
        <p14:creationId xmlns:p14="http://schemas.microsoft.com/office/powerpoint/2010/main" val="1939283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endParaRPr lang="fr-FR" dirty="0"/>
          </a:p>
        </p:txBody>
      </p:sp>
      <p:sp>
        <p:nvSpPr>
          <p:cNvPr id="3" name="Espace réservé du contenu 2"/>
          <p:cNvSpPr>
            <a:spLocks noGrp="1"/>
          </p:cNvSpPr>
          <p:nvPr>
            <p:ph idx="1"/>
          </p:nvPr>
        </p:nvSpPr>
        <p:spPr/>
        <p:txBody>
          <a:bodyPr>
            <a:normAutofit fontScale="92500" lnSpcReduction="20000"/>
          </a:bodyPr>
          <a:lstStyle/>
          <a:p>
            <a:r>
              <a:rPr lang="fr-FR" u="sng" dirty="0"/>
              <a:t>Article le monde</a:t>
            </a:r>
          </a:p>
          <a:p>
            <a:endParaRPr lang="fr-FR" u="sng" dirty="0"/>
          </a:p>
          <a:p>
            <a:r>
              <a:rPr lang="fr-FR" dirty="0"/>
              <a:t>La « </a:t>
            </a:r>
            <a:r>
              <a:rPr lang="fr-FR" dirty="0" err="1"/>
              <a:t>fintech</a:t>
            </a:r>
            <a:r>
              <a:rPr lang="fr-FR" dirty="0"/>
              <a:t> » allemande </a:t>
            </a:r>
            <a:r>
              <a:rPr lang="fr-FR" dirty="0" err="1"/>
              <a:t>Wirecard</a:t>
            </a:r>
            <a:r>
              <a:rPr lang="fr-FR" dirty="0"/>
              <a:t> chasse </a:t>
            </a:r>
            <a:r>
              <a:rPr lang="fr-FR" dirty="0" err="1"/>
              <a:t>CommerzBank</a:t>
            </a:r>
            <a:r>
              <a:rPr lang="fr-FR" dirty="0"/>
              <a:t> de l’indice DAX.</a:t>
            </a:r>
          </a:p>
          <a:p>
            <a:endParaRPr lang="fr-FR" dirty="0"/>
          </a:p>
          <a:p>
            <a:pPr algn="just"/>
            <a:r>
              <a:rPr lang="fr-FR" dirty="0"/>
              <a:t>Commerzbank, la deuxième banque privée du pays, fondée en 1870, devait quitter, mercredi 5 septembre, l’indice DAX, qui regroupe les trente premières sociétés cotées outre-Rhin. un autre établissement financier qui devait prendre la place de Commerzbank au sein du DAX. Le nouvel entrant se nomme </a:t>
            </a:r>
            <a:r>
              <a:rPr lang="fr-FR" dirty="0" err="1"/>
              <a:t>Wirecard</a:t>
            </a:r>
            <a:r>
              <a:rPr lang="fr-FR" dirty="0"/>
              <a:t>. Fort de 4 500 salariés, le leader mondial des paiements électroniques, né en 1999, a vu sa valeur boursière </a:t>
            </a:r>
            <a:r>
              <a:rPr lang="fr-FR" dirty="0" err="1"/>
              <a:t>dépassercelle</a:t>
            </a:r>
            <a:r>
              <a:rPr lang="fr-FR" dirty="0"/>
              <a:t> de Deutsche Bank. La « </a:t>
            </a:r>
            <a:r>
              <a:rPr lang="fr-FR" dirty="0" err="1"/>
              <a:t>fintech</a:t>
            </a:r>
            <a:r>
              <a:rPr lang="fr-FR" dirty="0"/>
              <a:t> » devrait être la première société technologique allemande à se hisser en première ligue boursière depuis l’éditeur de logiciels SAP, créé en 1972.</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124</a:t>
            </a:fld>
            <a:endParaRPr lang="fr-FR"/>
          </a:p>
        </p:txBody>
      </p:sp>
    </p:spTree>
    <p:extLst>
      <p:ext uri="{BB962C8B-B14F-4D97-AF65-F5344CB8AC3E}">
        <p14:creationId xmlns:p14="http://schemas.microsoft.com/office/powerpoint/2010/main" val="1470120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Effondrement boursier de </a:t>
            </a:r>
            <a:r>
              <a:rPr lang="fr-FR" dirty="0" err="1"/>
              <a:t>WireCard</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2107" y="1825625"/>
            <a:ext cx="7727786" cy="4351338"/>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125</a:t>
            </a:fld>
            <a:endParaRPr lang="fr-FR"/>
          </a:p>
        </p:txBody>
      </p:sp>
    </p:spTree>
    <p:extLst>
      <p:ext uri="{BB962C8B-B14F-4D97-AF65-F5344CB8AC3E}">
        <p14:creationId xmlns:p14="http://schemas.microsoft.com/office/powerpoint/2010/main" val="7217566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endParaRPr lang="fr-FR" dirty="0"/>
          </a:p>
        </p:txBody>
      </p:sp>
      <p:sp>
        <p:nvSpPr>
          <p:cNvPr id="3" name="Espace réservé du contenu 2"/>
          <p:cNvSpPr>
            <a:spLocks noGrp="1"/>
          </p:cNvSpPr>
          <p:nvPr>
            <p:ph idx="1"/>
          </p:nvPr>
        </p:nvSpPr>
        <p:spPr>
          <a:xfrm>
            <a:off x="918099" y="1847850"/>
            <a:ext cx="3490899" cy="4351338"/>
          </a:xfrm>
        </p:spPr>
        <p:txBody>
          <a:bodyPr/>
          <a:lstStyle/>
          <a:p>
            <a:r>
              <a:rPr lang="fr-FR" dirty="0"/>
              <a:t>Les secteurs en effervescent</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126</a:t>
            </a:fld>
            <a:endParaRPr lang="fr-FR"/>
          </a:p>
        </p:txBody>
      </p:sp>
      <p:pic>
        <p:nvPicPr>
          <p:cNvPr id="7" name="Image 6">
            <a:extLst>
              <a:ext uri="{FF2B5EF4-FFF2-40B4-BE49-F238E27FC236}">
                <a16:creationId xmlns:a16="http://schemas.microsoft.com/office/drawing/2014/main" id="{BF08F0C9-93FD-4318-BD71-5F33C5FAB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998" y="1165124"/>
            <a:ext cx="6727034" cy="5034064"/>
          </a:xfrm>
          <a:prstGeom prst="rect">
            <a:avLst/>
          </a:prstGeom>
        </p:spPr>
      </p:pic>
    </p:spTree>
    <p:extLst>
      <p:ext uri="{BB962C8B-B14F-4D97-AF65-F5344CB8AC3E}">
        <p14:creationId xmlns:p14="http://schemas.microsoft.com/office/powerpoint/2010/main" val="5041346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r>
              <a:rPr lang="fr-FR" dirty="0"/>
              <a:t> </a:t>
            </a:r>
          </a:p>
        </p:txBody>
      </p:sp>
      <p:sp>
        <p:nvSpPr>
          <p:cNvPr id="3" name="Espace réservé du contenu 2"/>
          <p:cNvSpPr>
            <a:spLocks noGrp="1"/>
          </p:cNvSpPr>
          <p:nvPr>
            <p:ph idx="1"/>
          </p:nvPr>
        </p:nvSpPr>
        <p:spPr/>
        <p:txBody>
          <a:bodyPr/>
          <a:lstStyle/>
          <a:p>
            <a:pPr marL="0" indent="0">
              <a:buNone/>
            </a:pPr>
            <a:r>
              <a:rPr lang="fr-FR" dirty="0"/>
              <a:t>5 entreprises françaises dans le top 100 de la </a:t>
            </a:r>
            <a:r>
              <a:rPr lang="fr-FR" dirty="0" err="1"/>
              <a:t>Fintech</a:t>
            </a:r>
            <a:r>
              <a:rPr lang="fr-FR" dirty="0"/>
              <a:t> : </a:t>
            </a:r>
          </a:p>
          <a:p>
            <a:endParaRPr lang="fr-FR" dirty="0"/>
          </a:p>
          <a:p>
            <a:pPr algn="just"/>
            <a:r>
              <a:rPr lang="fr-FR" dirty="0" err="1"/>
              <a:t>Lendix</a:t>
            </a:r>
            <a:r>
              <a:rPr lang="fr-FR" dirty="0"/>
              <a:t> (Plateforme de prêt aux PME)</a:t>
            </a:r>
          </a:p>
          <a:p>
            <a:pPr algn="just"/>
            <a:r>
              <a:rPr lang="fr-FR" dirty="0"/>
              <a:t>Alan (Assurance santé en ligne)</a:t>
            </a:r>
          </a:p>
          <a:p>
            <a:pPr algn="just"/>
            <a:r>
              <a:rPr lang="fr-FR" dirty="0"/>
              <a:t>Lydia (Application spécialisée dans le paiement mobile)</a:t>
            </a:r>
          </a:p>
          <a:p>
            <a:pPr algn="just"/>
            <a:r>
              <a:rPr lang="fr-FR" dirty="0" err="1"/>
              <a:t>Payfit</a:t>
            </a:r>
            <a:r>
              <a:rPr lang="fr-FR" dirty="0"/>
              <a:t> (Solution de paie automatique)</a:t>
            </a:r>
          </a:p>
          <a:p>
            <a:pPr algn="just"/>
            <a:r>
              <a:rPr lang="fr-FR" dirty="0" err="1"/>
              <a:t>Qonto</a:t>
            </a:r>
            <a:r>
              <a:rPr lang="fr-FR" dirty="0"/>
              <a:t> (</a:t>
            </a:r>
            <a:r>
              <a:rPr lang="fr-FR" dirty="0" err="1"/>
              <a:t>Néobanque</a:t>
            </a:r>
            <a:r>
              <a:rPr lang="fr-FR" dirty="0"/>
              <a:t> pour PME)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127</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859" y="2342147"/>
            <a:ext cx="1409541" cy="700338"/>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1332" y="3280042"/>
            <a:ext cx="569336" cy="591234"/>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9323" y="3871276"/>
            <a:ext cx="1505754" cy="498057"/>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2644" y="4369333"/>
            <a:ext cx="1435974" cy="576012"/>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1332" y="4841103"/>
            <a:ext cx="786894" cy="786894"/>
          </a:xfrm>
          <a:prstGeom prst="rect">
            <a:avLst/>
          </a:prstGeom>
        </p:spPr>
      </p:pic>
    </p:spTree>
    <p:extLst>
      <p:ext uri="{BB962C8B-B14F-4D97-AF65-F5344CB8AC3E}">
        <p14:creationId xmlns:p14="http://schemas.microsoft.com/office/powerpoint/2010/main" val="1401342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r>
              <a:rPr lang="fr-FR" dirty="0"/>
              <a:t> and </a:t>
            </a:r>
            <a:r>
              <a:rPr lang="fr-FR" dirty="0" err="1"/>
              <a:t>other</a:t>
            </a:r>
            <a:r>
              <a:rPr lang="fr-FR" dirty="0"/>
              <a:t> </a:t>
            </a:r>
            <a:r>
              <a:rPr lang="fr-FR" dirty="0" err="1"/>
              <a:t>neologism</a:t>
            </a:r>
            <a:endParaRPr lang="fr-FR" dirty="0"/>
          </a:p>
        </p:txBody>
      </p:sp>
      <p:sp>
        <p:nvSpPr>
          <p:cNvPr id="3" name="Espace réservé du contenu 2"/>
          <p:cNvSpPr>
            <a:spLocks noGrp="1"/>
          </p:cNvSpPr>
          <p:nvPr>
            <p:ph idx="1"/>
          </p:nvPr>
        </p:nvSpPr>
        <p:spPr/>
        <p:txBody>
          <a:bodyPr>
            <a:normAutofit fontScale="92500" lnSpcReduction="20000"/>
          </a:bodyPr>
          <a:lstStyle/>
          <a:p>
            <a:pPr marL="0" indent="0">
              <a:buNone/>
            </a:pPr>
            <a:r>
              <a:rPr lang="fr-FR" dirty="0"/>
              <a:t>Fintech : Finance + Technologie</a:t>
            </a:r>
          </a:p>
          <a:p>
            <a:endParaRPr lang="fr-FR" dirty="0"/>
          </a:p>
          <a:p>
            <a:pPr algn="just"/>
            <a:r>
              <a:rPr lang="fr-FR" sz="3000" dirty="0">
                <a:effectLst/>
                <a:ea typeface="Times New Roman" panose="02020603050405020304" pitchFamily="18" charset="0"/>
              </a:rPr>
              <a:t>Probablement l'un des néologismes «–tech» les plus connus est la fintech, ce terme générique est utilisé pour désigner des projets, souvent des startups, qui cherchent à transformer les services financiers et bancaires en appliquant des idées disruptives en tirant parti des nouvelles technologies numériques. Ce terme englobe un large éventail de solutions: méthodes de paiement, prise de décision basée sur les données, service client via les </a:t>
            </a:r>
            <a:r>
              <a:rPr lang="fr-FR" sz="3000" dirty="0" err="1">
                <a:effectLst/>
                <a:ea typeface="Times New Roman" panose="02020603050405020304" pitchFamily="18" charset="0"/>
              </a:rPr>
              <a:t>chatbots</a:t>
            </a:r>
            <a:r>
              <a:rPr lang="fr-FR" sz="3000" dirty="0">
                <a:effectLst/>
                <a:ea typeface="Times New Roman" panose="02020603050405020304" pitchFamily="18" charset="0"/>
              </a:rPr>
              <a:t>, services hyper-personnalisés alimentés par l'IA qui apprennent des modèles clients… Des opérateurs historiques tels que BBVA ont réussi à créer des synergies avec les startups fintech à proposer avant tous ses concurrents les services les plus innovants du secteur.</a:t>
            </a:r>
            <a:endParaRPr lang="fr-FR" sz="4300"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128</a:t>
            </a:fld>
            <a:endParaRPr lang="fr-FR"/>
          </a:p>
        </p:txBody>
      </p:sp>
    </p:spTree>
    <p:extLst>
      <p:ext uri="{BB962C8B-B14F-4D97-AF65-F5344CB8AC3E}">
        <p14:creationId xmlns:p14="http://schemas.microsoft.com/office/powerpoint/2010/main" val="21655924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r>
              <a:rPr lang="fr-FR" dirty="0"/>
              <a:t> and </a:t>
            </a:r>
            <a:r>
              <a:rPr lang="fr-FR" dirty="0" err="1"/>
              <a:t>other</a:t>
            </a:r>
            <a:r>
              <a:rPr lang="fr-FR" dirty="0"/>
              <a:t> </a:t>
            </a:r>
            <a:r>
              <a:rPr lang="fr-FR" dirty="0" err="1"/>
              <a:t>neologism</a:t>
            </a:r>
            <a:endParaRPr lang="fr-FR" dirty="0"/>
          </a:p>
        </p:txBody>
      </p:sp>
      <p:sp>
        <p:nvSpPr>
          <p:cNvPr id="3" name="Espace réservé du contenu 2"/>
          <p:cNvSpPr>
            <a:spLocks noGrp="1"/>
          </p:cNvSpPr>
          <p:nvPr>
            <p:ph idx="1"/>
          </p:nvPr>
        </p:nvSpPr>
        <p:spPr/>
        <p:txBody>
          <a:bodyPr>
            <a:normAutofit fontScale="92500" lnSpcReduction="20000"/>
          </a:bodyPr>
          <a:lstStyle/>
          <a:p>
            <a:pPr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dirty="0" err="1">
                <a:effectLst/>
                <a:ea typeface="Times New Roman" panose="02020603050405020304" pitchFamily="18" charset="0"/>
                <a:cs typeface="Calibri" panose="020F0502020204030204" pitchFamily="34" charset="0"/>
              </a:rPr>
              <a:t>Proptech</a:t>
            </a:r>
            <a:r>
              <a:rPr lang="fr-FR" dirty="0">
                <a:effectLst/>
                <a:ea typeface="Times New Roman" panose="02020603050405020304" pitchFamily="18" charset="0"/>
                <a:cs typeface="Calibri" panose="020F0502020204030204" pitchFamily="34" charset="0"/>
              </a:rPr>
              <a:t>: Propriété + Technologie</a:t>
            </a:r>
            <a:endParaRPr lang="fr-FR" dirty="0">
              <a:effectLst/>
              <a:ea typeface="Calibri" panose="020F0502020204030204" pitchFamily="34" charset="0"/>
              <a:cs typeface="Calibri" panose="020F0502020204030204" pitchFamily="34" charset="0"/>
            </a:endParaRPr>
          </a:p>
          <a:p>
            <a:pPr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dirty="0">
                <a:effectLst/>
                <a:ea typeface="Times New Roman" panose="02020603050405020304" pitchFamily="18" charset="0"/>
                <a:cs typeface="Calibri" panose="020F0502020204030204" pitchFamily="34" charset="0"/>
              </a:rPr>
              <a:t>Si l'innovation n'a jamais été une caractéristique déterminante du secteur immobilier, l'arrivée d'une nouvelle race d'acteurs a déclenché une révolution, qui insuffle une nouvelle vie à la chaîne de valeur du marché sous la forme de solutions technologiques de toutes sortes et de toutes sortes: la modernisation des marchés immobiliers et des solutions d'achat et de vente de maisons basées sur la blockchain, de nouveaux logiciels de construction et de gestion immobilière, des technologies de réalité virtuelle et augmentée pour améliorer les services de courtage immobilier - tels que BBVA </a:t>
            </a:r>
            <a:r>
              <a:rPr lang="fr-FR" dirty="0" err="1">
                <a:effectLst/>
                <a:ea typeface="Times New Roman" panose="02020603050405020304" pitchFamily="18" charset="0"/>
                <a:cs typeface="Calibri" panose="020F0502020204030204" pitchFamily="34" charset="0"/>
              </a:rPr>
              <a:t>Valora</a:t>
            </a:r>
            <a:r>
              <a:rPr lang="fr-FR" dirty="0">
                <a:effectLst/>
                <a:ea typeface="Times New Roman" panose="02020603050405020304" pitchFamily="18" charset="0"/>
                <a:cs typeface="Calibri" panose="020F0502020204030204" pitchFamily="34" charset="0"/>
              </a:rPr>
              <a:t> </a:t>
            </a:r>
            <a:r>
              <a:rPr lang="fr-FR" dirty="0" err="1">
                <a:effectLst/>
                <a:ea typeface="Times New Roman" panose="02020603050405020304" pitchFamily="18" charset="0"/>
                <a:cs typeface="Calibri" panose="020F0502020204030204" pitchFamily="34" charset="0"/>
              </a:rPr>
              <a:t>View</a:t>
            </a:r>
            <a:r>
              <a:rPr lang="fr-FR" dirty="0">
                <a:effectLst/>
                <a:ea typeface="Times New Roman" panose="02020603050405020304" pitchFamily="18" charset="0"/>
                <a:cs typeface="Calibri" panose="020F0502020204030204" pitchFamily="34" charset="0"/>
              </a:rPr>
              <a:t> -, la domotique, les appareils IoT ou l'utilisation du big data et de la géolocalisation.</a:t>
            </a:r>
            <a:endParaRPr lang="fr-FR" dirty="0">
              <a:effectLst/>
              <a:ea typeface="Calibri" panose="020F0502020204030204" pitchFamily="34" charset="0"/>
              <a:cs typeface="Calibri" panose="020F0502020204030204" pitchFamily="34" charset="0"/>
            </a:endParaRP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129</a:t>
            </a:fld>
            <a:endParaRPr lang="fr-FR"/>
          </a:p>
        </p:txBody>
      </p:sp>
    </p:spTree>
    <p:extLst>
      <p:ext uri="{BB962C8B-B14F-4D97-AF65-F5344CB8AC3E}">
        <p14:creationId xmlns:p14="http://schemas.microsoft.com/office/powerpoint/2010/main" val="193222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B66923-2C90-4620-8138-87814F8F1D7A}"/>
              </a:ext>
            </a:extLst>
          </p:cNvPr>
          <p:cNvSpPr>
            <a:spLocks noGrp="1"/>
          </p:cNvSpPr>
          <p:nvPr>
            <p:ph type="title"/>
          </p:nvPr>
        </p:nvSpPr>
        <p:spPr/>
        <p:txBody>
          <a:bodyPr/>
          <a:lstStyle/>
          <a:p>
            <a:r>
              <a:rPr lang="fr-FR" dirty="0"/>
              <a:t>Business Intelligence	</a:t>
            </a:r>
          </a:p>
        </p:txBody>
      </p:sp>
      <p:sp>
        <p:nvSpPr>
          <p:cNvPr id="3" name="Espace réservé du contenu 2">
            <a:extLst>
              <a:ext uri="{FF2B5EF4-FFF2-40B4-BE49-F238E27FC236}">
                <a16:creationId xmlns:a16="http://schemas.microsoft.com/office/drawing/2014/main" id="{C9A4EF2A-0B9B-4D11-BE8A-4AC4597E76CA}"/>
              </a:ext>
            </a:extLst>
          </p:cNvPr>
          <p:cNvSpPr>
            <a:spLocks noGrp="1"/>
          </p:cNvSpPr>
          <p:nvPr>
            <p:ph idx="1"/>
          </p:nvPr>
        </p:nvSpPr>
        <p:spPr/>
        <p:txBody>
          <a:bodyPr>
            <a:normAutofit/>
          </a:bodyPr>
          <a:lstStyle/>
          <a:p>
            <a:pPr marL="0" indent="0">
              <a:buNone/>
            </a:pPr>
            <a:r>
              <a:rPr lang="fr-FR" dirty="0"/>
              <a:t>Définition </a:t>
            </a:r>
          </a:p>
          <a:p>
            <a:pPr marL="0" indent="0" algn="just">
              <a:buNone/>
            </a:pPr>
            <a:endParaRPr lang="fr-FR" dirty="0"/>
          </a:p>
          <a:p>
            <a:pPr algn="just"/>
            <a:r>
              <a:rPr lang="fr-FR" dirty="0"/>
              <a:t>La Business Intelligence (BI) combine analytique métier, data </a:t>
            </a:r>
            <a:r>
              <a:rPr lang="fr-FR" dirty="0" err="1"/>
              <a:t>mining</a:t>
            </a:r>
            <a:r>
              <a:rPr lang="fr-FR" dirty="0"/>
              <a:t>, visualisation de données, outils et infrastructure de gestion des données et meilleures pratiques pour aider les entreprises à prendre des décisions basées sur les données. On parle de BI lorsque vous disposez d’une vue d’ensemble des données de votre entreprise et utilisez ces données pour favoriser le changement, gagner en efficacité et vous adapter aux évolutions du marché.</a:t>
            </a:r>
          </a:p>
        </p:txBody>
      </p:sp>
      <p:sp>
        <p:nvSpPr>
          <p:cNvPr id="4" name="Espace réservé du pied de page 3">
            <a:extLst>
              <a:ext uri="{FF2B5EF4-FFF2-40B4-BE49-F238E27FC236}">
                <a16:creationId xmlns:a16="http://schemas.microsoft.com/office/drawing/2014/main" id="{396520ED-0CDC-44E7-BA29-A9D001E6CF0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A636441-D62E-46B5-ADF1-D911ADFA1E47}"/>
              </a:ext>
            </a:extLst>
          </p:cNvPr>
          <p:cNvSpPr>
            <a:spLocks noGrp="1"/>
          </p:cNvSpPr>
          <p:nvPr>
            <p:ph type="sldNum" sz="quarter" idx="12"/>
          </p:nvPr>
        </p:nvSpPr>
        <p:spPr/>
        <p:txBody>
          <a:bodyPr/>
          <a:lstStyle/>
          <a:p>
            <a:fld id="{90DF1D05-78F1-4EE7-8179-D06090A3B736}" type="slidenum">
              <a:rPr lang="fr-FR" smtClean="0"/>
              <a:t>13</a:t>
            </a:fld>
            <a:endParaRPr lang="fr-FR"/>
          </a:p>
        </p:txBody>
      </p:sp>
    </p:spTree>
    <p:extLst>
      <p:ext uri="{BB962C8B-B14F-4D97-AF65-F5344CB8AC3E}">
        <p14:creationId xmlns:p14="http://schemas.microsoft.com/office/powerpoint/2010/main" val="15235810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r>
              <a:rPr lang="fr-FR" dirty="0"/>
              <a:t> and </a:t>
            </a:r>
            <a:r>
              <a:rPr lang="fr-FR" dirty="0" err="1"/>
              <a:t>other</a:t>
            </a:r>
            <a:r>
              <a:rPr lang="fr-FR" dirty="0"/>
              <a:t> </a:t>
            </a:r>
            <a:r>
              <a:rPr lang="fr-FR" dirty="0" err="1"/>
              <a:t>neologism</a:t>
            </a:r>
            <a:endParaRPr lang="fr-FR" dirty="0"/>
          </a:p>
        </p:txBody>
      </p:sp>
      <p:sp>
        <p:nvSpPr>
          <p:cNvPr id="3" name="Espace réservé du contenu 2"/>
          <p:cNvSpPr>
            <a:spLocks noGrp="1"/>
          </p:cNvSpPr>
          <p:nvPr>
            <p:ph idx="1"/>
          </p:nvPr>
        </p:nvSpPr>
        <p:spPr/>
        <p:txBody>
          <a:bodyPr>
            <a:normAutofit fontScale="25000" lnSpcReduction="20000"/>
          </a:bodyPr>
          <a:lstStyle/>
          <a:p>
            <a:pPr algn="just">
              <a:lnSpc>
                <a:spcPct val="107000"/>
              </a:lnSpc>
              <a:spcAft>
                <a:spcPts val="800"/>
              </a:spcAft>
            </a:pPr>
            <a:r>
              <a:rPr lang="fr-FR" sz="8000" dirty="0" err="1">
                <a:effectLst/>
                <a:ea typeface="Calibri" panose="020F0502020204030204" pitchFamily="34" charset="0"/>
                <a:cs typeface="Times New Roman" panose="02020603050405020304" pitchFamily="18" charset="0"/>
              </a:rPr>
              <a:t>Insurtech</a:t>
            </a:r>
            <a:r>
              <a:rPr lang="fr-FR" sz="8000" dirty="0">
                <a:effectLst/>
                <a:ea typeface="Calibri" panose="020F0502020204030204" pitchFamily="34" charset="0"/>
                <a:cs typeface="Times New Roman" panose="02020603050405020304" pitchFamily="18" charset="0"/>
              </a:rPr>
              <a:t>: Assurance + Technologie</a:t>
            </a:r>
          </a:p>
          <a:p>
            <a:pPr algn="just">
              <a:lnSpc>
                <a:spcPct val="107000"/>
              </a:lnSpc>
              <a:spcAft>
                <a:spcPts val="800"/>
              </a:spcAft>
            </a:pPr>
            <a:r>
              <a:rPr lang="fr-FR" sz="8000" dirty="0">
                <a:effectLst/>
                <a:ea typeface="Calibri" panose="020F0502020204030204" pitchFamily="34" charset="0"/>
                <a:cs typeface="Times New Roman" panose="02020603050405020304" pitchFamily="18" charset="0"/>
              </a:rPr>
              <a:t>Les secteurs de l'assurance, de la finance et de l'immobilier ont toujours été étroitement </a:t>
            </a:r>
            <a:r>
              <a:rPr lang="fr-FR" sz="8000" dirty="0" err="1">
                <a:effectLst/>
                <a:ea typeface="Calibri" panose="020F0502020204030204" pitchFamily="34" charset="0"/>
                <a:cs typeface="Times New Roman" panose="02020603050405020304" pitchFamily="18" charset="0"/>
              </a:rPr>
              <a:t>liés.Ainsi</a:t>
            </a:r>
            <a:r>
              <a:rPr lang="fr-FR" sz="8000" dirty="0">
                <a:effectLst/>
                <a:ea typeface="Calibri" panose="020F0502020204030204" pitchFamily="34" charset="0"/>
                <a:cs typeface="Times New Roman" panose="02020603050405020304" pitchFamily="18" charset="0"/>
              </a:rPr>
              <a:t>, avec l'arrivée de nouveaux acteurs de la fintech et de la </a:t>
            </a:r>
            <a:r>
              <a:rPr lang="fr-FR" sz="8000" dirty="0" err="1">
                <a:effectLst/>
                <a:ea typeface="Calibri" panose="020F0502020204030204" pitchFamily="34" charset="0"/>
                <a:cs typeface="Times New Roman" panose="02020603050405020304" pitchFamily="18" charset="0"/>
              </a:rPr>
              <a:t>proptech</a:t>
            </a:r>
            <a:r>
              <a:rPr lang="fr-FR" sz="8000" dirty="0">
                <a:effectLst/>
                <a:ea typeface="Calibri" panose="020F0502020204030204" pitchFamily="34" charset="0"/>
                <a:cs typeface="Times New Roman" panose="02020603050405020304" pitchFamily="18" charset="0"/>
              </a:rPr>
              <a:t> apportant une révolution numérique à leurs propres domaines d'activité respectifs, ce n'était qu'une question de temps avant que les perturbations ne commencent à se répandre. le secteur des assurances. Certains considèrent en effet l'</a:t>
            </a:r>
            <a:r>
              <a:rPr lang="fr-FR" sz="8000" dirty="0" err="1">
                <a:effectLst/>
                <a:ea typeface="Calibri" panose="020F0502020204030204" pitchFamily="34" charset="0"/>
                <a:cs typeface="Times New Roman" panose="02020603050405020304" pitchFamily="18" charset="0"/>
              </a:rPr>
              <a:t>insurtech</a:t>
            </a:r>
            <a:r>
              <a:rPr lang="fr-FR" sz="8000" dirty="0">
                <a:effectLst/>
                <a:ea typeface="Calibri" panose="020F0502020204030204" pitchFamily="34" charset="0"/>
                <a:cs typeface="Times New Roman" panose="02020603050405020304" pitchFamily="18" charset="0"/>
              </a:rPr>
              <a:t> comme une branche de la fintech qui se concentre sur une gestion plus efficace des politiques. Quoi qu'il en soit, ce que ces acteurs et solutions font, c'est tirer parti des progrès des capteurs, de l'IoT, de l'IA et du big data pour développer de nouvelles façons de détecter, collecter et analyser des pans de données provenant de différents référentiels afin de proposer des procédures plus efficaces et, surtout, de meilleures des produits qui bénéficient de nouveaux mécanismes de mesure des risques, pour répondre aux nouvelles habitudes de consommateurs de plus en plus exigeants.</a:t>
            </a:r>
          </a:p>
          <a:p>
            <a:pPr marL="0" indent="0">
              <a:buNone/>
            </a:pP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130</a:t>
            </a:fld>
            <a:endParaRPr lang="fr-FR"/>
          </a:p>
        </p:txBody>
      </p:sp>
    </p:spTree>
    <p:extLst>
      <p:ext uri="{BB962C8B-B14F-4D97-AF65-F5344CB8AC3E}">
        <p14:creationId xmlns:p14="http://schemas.microsoft.com/office/powerpoint/2010/main" val="850708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Fintech</a:t>
            </a:r>
            <a:r>
              <a:rPr lang="fr-FR" dirty="0"/>
              <a:t> and </a:t>
            </a:r>
            <a:r>
              <a:rPr lang="fr-FR" dirty="0" err="1"/>
              <a:t>other</a:t>
            </a:r>
            <a:r>
              <a:rPr lang="fr-FR" dirty="0"/>
              <a:t> </a:t>
            </a:r>
            <a:r>
              <a:rPr lang="fr-FR" dirty="0" err="1"/>
              <a:t>neologism</a:t>
            </a:r>
            <a:endParaRPr lang="fr-FR" dirty="0"/>
          </a:p>
        </p:txBody>
      </p:sp>
      <p:sp>
        <p:nvSpPr>
          <p:cNvPr id="3" name="Espace réservé du contenu 2"/>
          <p:cNvSpPr>
            <a:spLocks noGrp="1"/>
          </p:cNvSpPr>
          <p:nvPr>
            <p:ph idx="1"/>
          </p:nvPr>
        </p:nvSpPr>
        <p:spPr>
          <a:xfrm>
            <a:off x="838200" y="1847850"/>
            <a:ext cx="10515600" cy="4351338"/>
          </a:xfrm>
        </p:spPr>
        <p:txBody>
          <a:bodyPr>
            <a:normAutofit fontScale="85000" lnSpcReduction="10000"/>
          </a:bodyPr>
          <a:lstStyle/>
          <a:p>
            <a:pPr algn="just">
              <a:lnSpc>
                <a:spcPct val="107000"/>
              </a:lnSpc>
              <a:spcAft>
                <a:spcPts val="800"/>
              </a:spcAft>
            </a:pPr>
            <a:r>
              <a:rPr lang="fr-FR" sz="2600" dirty="0" err="1">
                <a:effectLst/>
                <a:latin typeface="Calibri" panose="020F0502020204030204" pitchFamily="34" charset="0"/>
                <a:ea typeface="Calibri" panose="020F0502020204030204" pitchFamily="34" charset="0"/>
                <a:cs typeface="Times New Roman" panose="02020603050405020304" pitchFamily="18" charset="0"/>
              </a:rPr>
              <a:t>Wealthtech</a:t>
            </a:r>
            <a:r>
              <a:rPr lang="fr-FR" sz="2600" dirty="0">
                <a:effectLst/>
                <a:latin typeface="Calibri" panose="020F0502020204030204" pitchFamily="34" charset="0"/>
                <a:ea typeface="Calibri" panose="020F0502020204030204" pitchFamily="34" charset="0"/>
                <a:cs typeface="Times New Roman" panose="02020603050405020304" pitchFamily="18" charset="0"/>
              </a:rPr>
              <a:t>: richesse + technologie</a:t>
            </a:r>
          </a:p>
          <a:p>
            <a:pPr marL="0" indent="0" algn="just">
              <a:lnSpc>
                <a:spcPct val="107000"/>
              </a:lnSpc>
              <a:spcAft>
                <a:spcPts val="800"/>
              </a:spcAft>
              <a:buNone/>
            </a:pPr>
            <a:endParaRPr lang="fr-FR" sz="3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fr-FR" sz="2600" dirty="0">
                <a:effectLst/>
                <a:latin typeface="Calibri" panose="020F0502020204030204" pitchFamily="34" charset="0"/>
                <a:ea typeface="Calibri" panose="020F0502020204030204" pitchFamily="34" charset="0"/>
                <a:cs typeface="Times New Roman" panose="02020603050405020304" pitchFamily="18" charset="0"/>
              </a:rPr>
              <a:t>Certains affirment que la technologie de la richesse n'est qu'un autre sous-segment de la fintech, considérant que l'objectif des startups engagées dans cette activité est de tirer parti des dernières technologies pour développer des services et des produits d'investissement alternatifs afin d'offrir des services de gestion de patrimoine améliorés et plus accessibles. L'une des propositions les plus discutées du segment concerne les </a:t>
            </a:r>
            <a:r>
              <a:rPr lang="fr-FR" sz="2600" dirty="0" err="1">
                <a:effectLst/>
                <a:latin typeface="Calibri" panose="020F0502020204030204" pitchFamily="34" charset="0"/>
                <a:ea typeface="Calibri" panose="020F0502020204030204" pitchFamily="34" charset="0"/>
                <a:cs typeface="Times New Roman" panose="02020603050405020304" pitchFamily="18" charset="0"/>
              </a:rPr>
              <a:t>roboadvisors</a:t>
            </a:r>
            <a:r>
              <a:rPr lang="fr-FR" sz="2600" dirty="0">
                <a:effectLst/>
                <a:latin typeface="Calibri" panose="020F0502020204030204" pitchFamily="34" charset="0"/>
                <a:ea typeface="Calibri" panose="020F0502020204030204" pitchFamily="34" charset="0"/>
                <a:cs typeface="Times New Roman" panose="02020603050405020304" pitchFamily="18" charset="0"/>
              </a:rPr>
              <a:t>, des services automatisés qui utilisent des algorithmes d'apprentissage automatique pour offrir des services de conseil aux utilisateurs en fonction de leurs objectifs de performance, de leur attitude face au risque et d'autres variables telles que l'âge et le revenu, ainsi que sur les plus des options d'investissement rentables.</a:t>
            </a:r>
          </a:p>
          <a:p>
            <a:pPr marL="0" indent="0">
              <a:buNone/>
            </a:pP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131</a:t>
            </a:fld>
            <a:endParaRPr lang="fr-FR"/>
          </a:p>
        </p:txBody>
      </p:sp>
    </p:spTree>
    <p:extLst>
      <p:ext uri="{BB962C8B-B14F-4D97-AF65-F5344CB8AC3E}">
        <p14:creationId xmlns:p14="http://schemas.microsoft.com/office/powerpoint/2010/main" val="13394332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br>
              <a:rPr lang="fr-FR" dirty="0"/>
            </a:br>
            <a:br>
              <a:rPr lang="fr-FR" dirty="0"/>
            </a:br>
            <a:r>
              <a:rPr lang="fr-FR" dirty="0" err="1"/>
              <a:t>Fintech</a:t>
            </a:r>
            <a:r>
              <a:rPr lang="fr-FR" dirty="0"/>
              <a:t> and </a:t>
            </a:r>
            <a:r>
              <a:rPr lang="fr-FR" dirty="0" err="1"/>
              <a:t>other</a:t>
            </a:r>
            <a:r>
              <a:rPr lang="fr-FR" dirty="0"/>
              <a:t> </a:t>
            </a:r>
            <a:r>
              <a:rPr lang="fr-FR" dirty="0" err="1"/>
              <a:t>neologism</a:t>
            </a:r>
            <a:br>
              <a:rPr lang="fr-FR" dirty="0"/>
            </a:br>
            <a:br>
              <a:rPr lang="fr-FR" dirty="0"/>
            </a:br>
            <a:endParaRPr lang="fr-FR" dirty="0"/>
          </a:p>
        </p:txBody>
      </p:sp>
      <p:sp>
        <p:nvSpPr>
          <p:cNvPr id="3" name="Espace réservé du contenu 2"/>
          <p:cNvSpPr>
            <a:spLocks noGrp="1"/>
          </p:cNvSpPr>
          <p:nvPr>
            <p:ph idx="1"/>
          </p:nvPr>
        </p:nvSpPr>
        <p:spPr/>
        <p:txBody>
          <a:bodyPr>
            <a:normAutofit fontScale="70000" lnSpcReduction="20000"/>
          </a:bodyPr>
          <a:lstStyle/>
          <a:p>
            <a:pPr algn="just">
              <a:lnSpc>
                <a:spcPct val="107000"/>
              </a:lnSpc>
              <a:spcAft>
                <a:spcPts val="800"/>
              </a:spcAft>
            </a:pPr>
            <a:r>
              <a:rPr lang="fr-FR" sz="3400" dirty="0" err="1">
                <a:effectLst/>
                <a:latin typeface="Calibri" panose="020F0502020204030204" pitchFamily="34" charset="0"/>
                <a:ea typeface="Calibri" panose="020F0502020204030204" pitchFamily="34" charset="0"/>
                <a:cs typeface="Times New Roman" panose="02020603050405020304" pitchFamily="18" charset="0"/>
              </a:rPr>
              <a:t>Wealthtech</a:t>
            </a:r>
            <a:r>
              <a:rPr lang="fr-FR" sz="3400" dirty="0">
                <a:effectLst/>
                <a:latin typeface="Calibri" panose="020F0502020204030204" pitchFamily="34" charset="0"/>
                <a:ea typeface="Calibri" panose="020F0502020204030204" pitchFamily="34" charset="0"/>
                <a:cs typeface="Times New Roman" panose="02020603050405020304" pitchFamily="18" charset="0"/>
              </a:rPr>
              <a:t>: richesse + technologie</a:t>
            </a:r>
          </a:p>
          <a:p>
            <a:pPr algn="just">
              <a:lnSpc>
                <a:spcPct val="107000"/>
              </a:lnSpc>
              <a:spcAft>
                <a:spcPts val="800"/>
              </a:spcAft>
            </a:pPr>
            <a:r>
              <a:rPr lang="fr-FR" sz="3400" dirty="0">
                <a:effectLst/>
                <a:latin typeface="Calibri" panose="020F0502020204030204" pitchFamily="34" charset="0"/>
                <a:ea typeface="Calibri" panose="020F0502020204030204" pitchFamily="34" charset="0"/>
                <a:cs typeface="Times New Roman" panose="02020603050405020304" pitchFamily="18" charset="0"/>
              </a:rPr>
              <a:t>Certains affirment que la technologie de la richesse n'est qu'un autre sous-segment de la fintech, considérant que l'objectif des startups engagées dans cette activité est de tirer parti des dernières technologies pour développer des services et des produits d'investissement alternatifs afin d'offrir des services de gestion de patrimoine améliorés et plus accessibles. L'une des propositions les plus discutées du segment concerne les </a:t>
            </a:r>
            <a:r>
              <a:rPr lang="fr-FR" sz="3400" dirty="0" err="1">
                <a:effectLst/>
                <a:latin typeface="Calibri" panose="020F0502020204030204" pitchFamily="34" charset="0"/>
                <a:ea typeface="Calibri" panose="020F0502020204030204" pitchFamily="34" charset="0"/>
                <a:cs typeface="Times New Roman" panose="02020603050405020304" pitchFamily="18" charset="0"/>
              </a:rPr>
              <a:t>roboadvisors</a:t>
            </a:r>
            <a:r>
              <a:rPr lang="fr-FR" sz="3400" dirty="0">
                <a:effectLst/>
                <a:latin typeface="Calibri" panose="020F0502020204030204" pitchFamily="34" charset="0"/>
                <a:ea typeface="Calibri" panose="020F0502020204030204" pitchFamily="34" charset="0"/>
                <a:cs typeface="Times New Roman" panose="02020603050405020304" pitchFamily="18" charset="0"/>
              </a:rPr>
              <a:t>, des services automatisés qui utilisent des algorithmes d'apprentissage automatique pour offrir des services de conseil aux utilisateurs en fonction de leurs objectifs de performance, de leur attitude face au risque et d'autres variables telles que l'âge et le revenu, ainsi que sur les plus des options d'investissement rentables.</a:t>
            </a:r>
          </a:p>
          <a:p>
            <a:pPr marL="0" indent="0">
              <a:buNone/>
            </a:pP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132</a:t>
            </a:fld>
            <a:endParaRPr lang="fr-FR"/>
          </a:p>
        </p:txBody>
      </p:sp>
    </p:spTree>
    <p:extLst>
      <p:ext uri="{BB962C8B-B14F-4D97-AF65-F5344CB8AC3E}">
        <p14:creationId xmlns:p14="http://schemas.microsoft.com/office/powerpoint/2010/main" val="33270347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3">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Big Data</a:t>
            </a:r>
          </a:p>
        </p:txBody>
      </p:sp>
      <p:sp>
        <p:nvSpPr>
          <p:cNvPr id="3" name="Espace réservé du contenu 2"/>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r>
              <a:rPr lang="en-US" sz="2000" kern="1200">
                <a:solidFill>
                  <a:schemeClr val="bg1"/>
                </a:solidFill>
                <a:latin typeface="+mn-lt"/>
                <a:ea typeface="+mn-ea"/>
                <a:cs typeface="+mn-cs"/>
              </a:rPr>
              <a:t>Open Data</a:t>
            </a:r>
          </a:p>
        </p:txBody>
      </p:sp>
      <p:sp>
        <p:nvSpPr>
          <p:cNvPr id="16" name="Freeform: Shape 1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descr="Une image contenant texte, clavier&#10;&#10;Description générée automatiquement">
            <a:extLst>
              <a:ext uri="{FF2B5EF4-FFF2-40B4-BE49-F238E27FC236}">
                <a16:creationId xmlns:a16="http://schemas.microsoft.com/office/drawing/2014/main" id="{2B50B579-AE02-47CF-8A13-BECB88E90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1680724"/>
            <a:ext cx="4047843" cy="2128381"/>
          </a:xfrm>
          <a:prstGeom prst="rect">
            <a:avLst/>
          </a:prstGeom>
        </p:spPr>
      </p:pic>
      <p:sp>
        <p:nvSpPr>
          <p:cNvPr id="5" name="Espace réservé du numéro de diapositive 4"/>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fontScale="77500" lnSpcReduction="20000"/>
          </a:bodyPr>
          <a:lstStyle/>
          <a:p>
            <a:pPr algn="ctr">
              <a:spcAft>
                <a:spcPts val="600"/>
              </a:spcAft>
            </a:pPr>
            <a:fld id="{90DF1D05-78F1-4EE7-8179-D06090A3B736}" type="slidenum">
              <a:rPr lang="en-US" sz="1500">
                <a:solidFill>
                  <a:srgbClr val="FFFFFF"/>
                </a:solidFill>
              </a:rPr>
              <a:pPr algn="ctr">
                <a:spcAft>
                  <a:spcPts val="600"/>
                </a:spcAft>
              </a:pPr>
              <a:t>133</a:t>
            </a:fld>
            <a:endParaRPr lang="en-US" sz="1500">
              <a:solidFill>
                <a:srgbClr val="FFFFFF"/>
              </a:solidFill>
            </a:endParaRPr>
          </a:p>
        </p:txBody>
      </p:sp>
      <p:sp>
        <p:nvSpPr>
          <p:cNvPr id="4" name="Espace réservé du pied de page 3"/>
          <p:cNvSpPr>
            <a:spLocks noGrp="1"/>
          </p:cNvSpPr>
          <p:nvPr>
            <p:ph type="ftr" sz="quarter" idx="11"/>
          </p:nvPr>
        </p:nvSpPr>
        <p:spPr>
          <a:xfrm>
            <a:off x="6746626" y="6199632"/>
            <a:ext cx="4256653" cy="314067"/>
          </a:xfrm>
        </p:spPr>
        <p:txBody>
          <a:bodyPr vert="horz" lIns="91440" tIns="45720" rIns="91440" bIns="45720" rtlCol="0" anchor="ctr">
            <a:normAutofit/>
          </a:bodyPr>
          <a:lstStyle/>
          <a:p>
            <a:pPr algn="l"/>
            <a:endParaRPr lang="en-US" sz="1100" kern="120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8029892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Data</a:t>
            </a:r>
          </a:p>
        </p:txBody>
      </p:sp>
      <p:sp>
        <p:nvSpPr>
          <p:cNvPr id="3" name="Espace réservé du contenu 2"/>
          <p:cNvSpPr>
            <a:spLocks noGrp="1"/>
          </p:cNvSpPr>
          <p:nvPr>
            <p:ph idx="1"/>
          </p:nvPr>
        </p:nvSpPr>
        <p:spPr>
          <a:xfrm>
            <a:off x="838200" y="1825625"/>
            <a:ext cx="5963653" cy="4351338"/>
          </a:xfrm>
        </p:spPr>
        <p:txBody>
          <a:bodyPr/>
          <a:lstStyle/>
          <a:p>
            <a:r>
              <a:rPr lang="fr-FR" dirty="0"/>
              <a:t>Définition</a:t>
            </a:r>
          </a:p>
          <a:p>
            <a:pPr marL="0" indent="0" algn="just">
              <a:buNone/>
            </a:pPr>
            <a:r>
              <a:rPr lang="fr-FR" dirty="0"/>
              <a:t>Les Open Data, ou données ouvertes, sont des données auxquelles l’accès est totalement public et libre de droit, au même titre que l’exploitation et la réutilisation. Ces données offrent de nombreuses opportunités pour étendre le savoir humain et créer de nouveaux produits et services de qualité.</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134</a:t>
            </a:fld>
            <a:endParaRPr lang="fr-FR"/>
          </a:p>
        </p:txBody>
      </p:sp>
      <p:pic>
        <p:nvPicPr>
          <p:cNvPr id="6" name="Espace réservé du contenu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443" y="1557101"/>
            <a:ext cx="4327358" cy="4504385"/>
          </a:xfrm>
          <a:prstGeom prst="rect">
            <a:avLst/>
          </a:prstGeom>
        </p:spPr>
      </p:pic>
    </p:spTree>
    <p:extLst>
      <p:ext uri="{BB962C8B-B14F-4D97-AF65-F5344CB8AC3E}">
        <p14:creationId xmlns:p14="http://schemas.microsoft.com/office/powerpoint/2010/main" val="41314794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data</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536" y="2486526"/>
            <a:ext cx="7018928" cy="2100555"/>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135</a:t>
            </a:fld>
            <a:endParaRPr lang="fr-FR"/>
          </a:p>
        </p:txBody>
      </p:sp>
    </p:spTree>
    <p:extLst>
      <p:ext uri="{BB962C8B-B14F-4D97-AF65-F5344CB8AC3E}">
        <p14:creationId xmlns:p14="http://schemas.microsoft.com/office/powerpoint/2010/main" val="21418643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Open Data US</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3497" y="2149642"/>
            <a:ext cx="8685005" cy="3330533"/>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136</a:t>
            </a:fld>
            <a:endParaRPr lang="fr-FR"/>
          </a:p>
        </p:txBody>
      </p:sp>
    </p:spTree>
    <p:extLst>
      <p:ext uri="{BB962C8B-B14F-4D97-AF65-F5344CB8AC3E}">
        <p14:creationId xmlns:p14="http://schemas.microsoft.com/office/powerpoint/2010/main" val="12052913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 Programmable web</a:t>
            </a:r>
          </a:p>
        </p:txBody>
      </p:sp>
      <p:sp>
        <p:nvSpPr>
          <p:cNvPr id="3" name="Espace réservé du contenu 2"/>
          <p:cNvSpPr>
            <a:spLocks noGrp="1"/>
          </p:cNvSpPr>
          <p:nvPr>
            <p:ph idx="1"/>
          </p:nvPr>
        </p:nvSpPr>
        <p:spPr/>
        <p:txBody>
          <a:bodyPr/>
          <a:lstStyle/>
          <a:p>
            <a:endParaRPr lang="fr-FR" dirty="0"/>
          </a:p>
          <a:p>
            <a:r>
              <a:rPr lang="fr-FR" dirty="0"/>
              <a:t>Google et Flickr ont été les premières sociétés à avoir lancé leurs API sur le web. Depuis 2005, la création de </a:t>
            </a:r>
            <a:r>
              <a:rPr lang="fr-FR" dirty="0" err="1"/>
              <a:t>ProgrammableWeb</a:t>
            </a:r>
            <a:r>
              <a:rPr lang="fr-FR" dirty="0"/>
              <a:t> a permis l’évolution des API. La plateforme est devenue la principale source d’informations et d’actualités sur les API.</a:t>
            </a:r>
          </a:p>
          <a:p>
            <a:r>
              <a:rPr lang="fr-FR" dirty="0" err="1"/>
              <a:t>ProgrammableWeb</a:t>
            </a:r>
            <a:r>
              <a:rPr lang="fr-FR" dirty="0"/>
              <a:t> est la principale source mondiale d’informations et d’actualités sur les interfaces de programmation d’applications (API).</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137</a:t>
            </a:fld>
            <a:endParaRPr lang="fr-FR"/>
          </a:p>
        </p:txBody>
      </p:sp>
    </p:spTree>
    <p:extLst>
      <p:ext uri="{BB962C8B-B14F-4D97-AF65-F5344CB8AC3E}">
        <p14:creationId xmlns:p14="http://schemas.microsoft.com/office/powerpoint/2010/main" val="3917002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289158" y="803325"/>
            <a:ext cx="5259707" cy="1325563"/>
          </a:xfrm>
        </p:spPr>
        <p:txBody>
          <a:bodyPr>
            <a:normAutofit/>
          </a:bodyPr>
          <a:lstStyle/>
          <a:p>
            <a:r>
              <a:rPr lang="fr-FR" dirty="0" err="1"/>
              <a:t>Big</a:t>
            </a:r>
            <a:r>
              <a:rPr lang="fr-FR" dirty="0"/>
              <a:t> Data</a:t>
            </a:r>
          </a:p>
        </p:txBody>
      </p:sp>
      <p:sp>
        <p:nvSpPr>
          <p:cNvPr id="13" name="Freeform: Shape 12">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Image 6">
            <a:extLst>
              <a:ext uri="{FF2B5EF4-FFF2-40B4-BE49-F238E27FC236}">
                <a16:creationId xmlns:a16="http://schemas.microsoft.com/office/drawing/2014/main" id="{248A0402-0654-4E6D-866E-FE97C57054D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752" r="12513"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Espace réservé du contenu 2"/>
          <p:cNvSpPr>
            <a:spLocks noGrp="1"/>
          </p:cNvSpPr>
          <p:nvPr>
            <p:ph idx="1"/>
          </p:nvPr>
        </p:nvSpPr>
        <p:spPr>
          <a:xfrm>
            <a:off x="6289158" y="2279018"/>
            <a:ext cx="5259714" cy="3375920"/>
          </a:xfrm>
        </p:spPr>
        <p:txBody>
          <a:bodyPr anchor="t">
            <a:normAutofit/>
          </a:bodyPr>
          <a:lstStyle/>
          <a:p>
            <a:r>
              <a:rPr lang="fr-FR" sz="1800" dirty="0"/>
              <a:t>Data Value </a:t>
            </a:r>
          </a:p>
        </p:txBody>
      </p:sp>
      <p:sp>
        <p:nvSpPr>
          <p:cNvPr id="4" name="Espace réservé du pied de page 3"/>
          <p:cNvSpPr>
            <a:spLocks noGrp="1"/>
          </p:cNvSpPr>
          <p:nvPr>
            <p:ph type="ftr" sz="quarter" idx="11"/>
          </p:nvPr>
        </p:nvSpPr>
        <p:spPr>
          <a:xfrm>
            <a:off x="6053666" y="6199632"/>
            <a:ext cx="4802755" cy="365760"/>
          </a:xfrm>
        </p:spPr>
        <p:txBody>
          <a:bodyPr>
            <a:normAutofit/>
          </a:bodyPr>
          <a:lstStyle/>
          <a:p>
            <a:pPr algn="r"/>
            <a:endParaRPr lang="fr-FR" sz="1100">
              <a:solidFill>
                <a:schemeClr val="tx1">
                  <a:alpha val="80000"/>
                </a:schemeClr>
              </a:solidFill>
            </a:endParaRPr>
          </a:p>
        </p:txBody>
      </p:sp>
      <p:sp>
        <p:nvSpPr>
          <p:cNvPr id="5" name="Espace réservé du numéro de diapositive 4"/>
          <p:cNvSpPr>
            <a:spLocks noGrp="1"/>
          </p:cNvSpPr>
          <p:nvPr>
            <p:ph type="sldNum" sz="quarter" idx="12"/>
          </p:nvPr>
        </p:nvSpPr>
        <p:spPr>
          <a:xfrm>
            <a:off x="11000232" y="6108192"/>
            <a:ext cx="548640" cy="548640"/>
          </a:xfrm>
          <a:prstGeom prst="ellipse">
            <a:avLst/>
          </a:prstGeom>
          <a:solidFill>
            <a:srgbClr val="1F2351"/>
          </a:solidFill>
        </p:spPr>
        <p:txBody>
          <a:bodyPr anchor="ctr">
            <a:normAutofit fontScale="77500" lnSpcReduction="20000"/>
          </a:bodyPr>
          <a:lstStyle/>
          <a:p>
            <a:pPr algn="ctr">
              <a:spcAft>
                <a:spcPts val="600"/>
              </a:spcAft>
            </a:pPr>
            <a:fld id="{90DF1D05-78F1-4EE7-8179-D06090A3B736}" type="slidenum">
              <a:rPr lang="fr-FR" sz="1500">
                <a:solidFill>
                  <a:srgbClr val="FFFFFF"/>
                </a:solidFill>
              </a:rPr>
              <a:pPr algn="ctr">
                <a:spcAft>
                  <a:spcPts val="600"/>
                </a:spcAft>
              </a:pPr>
              <a:t>138</a:t>
            </a:fld>
            <a:endParaRPr lang="fr-FR" sz="1500">
              <a:solidFill>
                <a:srgbClr val="FFFFFF"/>
              </a:solidFill>
            </a:endParaRPr>
          </a:p>
        </p:txBody>
      </p:sp>
      <p:sp>
        <p:nvSpPr>
          <p:cNvPr id="8" name="ZoneTexte 7">
            <a:extLst>
              <a:ext uri="{FF2B5EF4-FFF2-40B4-BE49-F238E27FC236}">
                <a16:creationId xmlns:a16="http://schemas.microsoft.com/office/drawing/2014/main" id="{AB654F91-01C6-4A56-9185-520016AC7821}"/>
              </a:ext>
            </a:extLst>
          </p:cNvPr>
          <p:cNvSpPr txBox="1"/>
          <p:nvPr/>
        </p:nvSpPr>
        <p:spPr>
          <a:xfrm>
            <a:off x="9729467" y="6657945"/>
            <a:ext cx="2462533" cy="200055"/>
          </a:xfrm>
          <a:prstGeom prst="rect">
            <a:avLst/>
          </a:prstGeom>
          <a:solidFill>
            <a:srgbClr val="000000"/>
          </a:solidFill>
        </p:spPr>
        <p:txBody>
          <a:bodyPr wrap="none" rtlCol="0">
            <a:spAutoFit/>
          </a:bodyPr>
          <a:lstStyle/>
          <a:p>
            <a:pPr algn="r">
              <a:spcAft>
                <a:spcPts val="600"/>
              </a:spcAft>
            </a:pPr>
            <a:r>
              <a:rPr lang="fr-FR" sz="700">
                <a:solidFill>
                  <a:srgbClr val="FFFFFF"/>
                </a:solidFill>
                <a:hlinkClick r:id="rId3" tooltip="http://www.tal.univ-paris3.fr/plurital/travaux-2015-2016/ppe-s1/Glicia_Nidia_Xianfan/PAGES-ASPIREES/3-32.html">
                  <a:extLst>
                    <a:ext uri="{A12FA001-AC4F-418D-AE19-62706E023703}">
                      <ahyp:hlinkClr xmlns:ahyp="http://schemas.microsoft.com/office/drawing/2018/hyperlinkcolor" val="tx"/>
                    </a:ext>
                  </a:extLst>
                </a:hlinkClick>
              </a:rPr>
              <a:t>Cette photo</a:t>
            </a:r>
            <a:r>
              <a:rPr lang="fr-FR" sz="700">
                <a:solidFill>
                  <a:srgbClr val="FFFFFF"/>
                </a:solidFill>
              </a:rPr>
              <a:t> par Auteur inconnu est soumise à la licence </a:t>
            </a:r>
            <a:r>
              <a:rPr lang="fr-FR"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fr-FR" sz="700">
              <a:solidFill>
                <a:srgbClr val="FFFFFF"/>
              </a:solidFill>
            </a:endParaRPr>
          </a:p>
        </p:txBody>
      </p:sp>
    </p:spTree>
    <p:extLst>
      <p:ext uri="{BB962C8B-B14F-4D97-AF65-F5344CB8AC3E}">
        <p14:creationId xmlns:p14="http://schemas.microsoft.com/office/powerpoint/2010/main" val="1995607166"/>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Value</a:t>
            </a:r>
          </a:p>
        </p:txBody>
      </p:sp>
      <p:sp>
        <p:nvSpPr>
          <p:cNvPr id="3" name="Espace réservé du contenu 2"/>
          <p:cNvSpPr>
            <a:spLocks noGrp="1"/>
          </p:cNvSpPr>
          <p:nvPr>
            <p:ph idx="1"/>
          </p:nvPr>
        </p:nvSpPr>
        <p:spPr/>
        <p:txBody>
          <a:bodyPr/>
          <a:lstStyle/>
          <a:p>
            <a:r>
              <a:rPr lang="fr-FR" dirty="0"/>
              <a:t>Prix d’un profil Facebook complet -&gt; 5 $</a:t>
            </a:r>
          </a:p>
          <a:p>
            <a:endParaRPr lang="fr-FR" dirty="0"/>
          </a:p>
          <a:p>
            <a:r>
              <a:rPr lang="fr-FR" dirty="0"/>
              <a:t>Qui détient 80 % des données personnelles mondiales ? -&gt; </a:t>
            </a:r>
            <a:r>
              <a:rPr lang="fr-FR" dirty="0" err="1"/>
              <a:t>Acxiom</a:t>
            </a:r>
            <a:r>
              <a:rPr lang="fr-FR" dirty="0"/>
              <a:t> et Data broker </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139</a:t>
            </a:fld>
            <a:endParaRPr lang="fr-FR"/>
          </a:p>
        </p:txBody>
      </p:sp>
    </p:spTree>
    <p:extLst>
      <p:ext uri="{BB962C8B-B14F-4D97-AF65-F5344CB8AC3E}">
        <p14:creationId xmlns:p14="http://schemas.microsoft.com/office/powerpoint/2010/main" val="2190641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0A8C8-B1ED-4113-B98E-A82EC5030509}"/>
              </a:ext>
            </a:extLst>
          </p:cNvPr>
          <p:cNvSpPr>
            <a:spLocks noGrp="1"/>
          </p:cNvSpPr>
          <p:nvPr>
            <p:ph type="title"/>
          </p:nvPr>
        </p:nvSpPr>
        <p:spPr/>
        <p:txBody>
          <a:bodyPr/>
          <a:lstStyle/>
          <a:p>
            <a:r>
              <a:rPr lang="fr-FR" dirty="0"/>
              <a:t>Business Intelligence</a:t>
            </a:r>
          </a:p>
        </p:txBody>
      </p:sp>
      <p:sp>
        <p:nvSpPr>
          <p:cNvPr id="3" name="Espace réservé du contenu 2">
            <a:extLst>
              <a:ext uri="{FF2B5EF4-FFF2-40B4-BE49-F238E27FC236}">
                <a16:creationId xmlns:a16="http://schemas.microsoft.com/office/drawing/2014/main" id="{7F74A521-A4C6-41D0-9B36-10FF8D9BB227}"/>
              </a:ext>
            </a:extLst>
          </p:cNvPr>
          <p:cNvSpPr>
            <a:spLocks noGrp="1"/>
          </p:cNvSpPr>
          <p:nvPr>
            <p:ph idx="1"/>
          </p:nvPr>
        </p:nvSpPr>
        <p:spPr/>
        <p:txBody>
          <a:bodyPr/>
          <a:lstStyle/>
          <a:p>
            <a:pPr marL="0" indent="0">
              <a:buNone/>
            </a:pPr>
            <a:r>
              <a:rPr lang="fr-FR" dirty="0"/>
              <a:t>Définition CRM</a:t>
            </a:r>
          </a:p>
          <a:p>
            <a:endParaRPr lang="fr-FR" dirty="0"/>
          </a:p>
          <a:p>
            <a:pPr algn="just"/>
            <a:r>
              <a:rPr lang="fr-FR" dirty="0"/>
              <a:t>CRM pour Customer Relationship Management ou Gestion de la relation Client (GRC), est un concept préconisant la centralisation au sein d’une base de données de toutes les interaction entre une entreprise et ses clients. Cela permet de mettre en commun et de maximiser la connaissance d’un client donné et ainsi de mieux comprendre, anticiper et gérer ses besoins.</a:t>
            </a:r>
          </a:p>
        </p:txBody>
      </p:sp>
      <p:sp>
        <p:nvSpPr>
          <p:cNvPr id="4" name="Espace réservé du pied de page 3">
            <a:extLst>
              <a:ext uri="{FF2B5EF4-FFF2-40B4-BE49-F238E27FC236}">
                <a16:creationId xmlns:a16="http://schemas.microsoft.com/office/drawing/2014/main" id="{4DE97B59-7EE7-4001-BE19-2100A35568F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154511A-3D5A-4408-8D91-E33F13355078}"/>
              </a:ext>
            </a:extLst>
          </p:cNvPr>
          <p:cNvSpPr>
            <a:spLocks noGrp="1"/>
          </p:cNvSpPr>
          <p:nvPr>
            <p:ph type="sldNum" sz="quarter" idx="12"/>
          </p:nvPr>
        </p:nvSpPr>
        <p:spPr/>
        <p:txBody>
          <a:bodyPr/>
          <a:lstStyle/>
          <a:p>
            <a:fld id="{90DF1D05-78F1-4EE7-8179-D06090A3B736}" type="slidenum">
              <a:rPr lang="fr-FR" smtClean="0"/>
              <a:t>14</a:t>
            </a:fld>
            <a:endParaRPr lang="fr-FR"/>
          </a:p>
        </p:txBody>
      </p:sp>
    </p:spTree>
    <p:extLst>
      <p:ext uri="{BB962C8B-B14F-4D97-AF65-F5344CB8AC3E}">
        <p14:creationId xmlns:p14="http://schemas.microsoft.com/office/powerpoint/2010/main" val="21897963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56C9A-5FF6-4495-A134-32E1DF1E5B5B}"/>
              </a:ext>
            </a:extLst>
          </p:cNvPr>
          <p:cNvSpPr>
            <a:spLocks noGrp="1"/>
          </p:cNvSpPr>
          <p:nvPr>
            <p:ph type="title"/>
          </p:nvPr>
        </p:nvSpPr>
        <p:spPr/>
        <p:txBody>
          <a:bodyPr/>
          <a:lstStyle/>
          <a:p>
            <a:r>
              <a:rPr lang="fr-FR" dirty="0"/>
              <a:t>Data broker</a:t>
            </a:r>
          </a:p>
        </p:txBody>
      </p:sp>
      <p:sp>
        <p:nvSpPr>
          <p:cNvPr id="3" name="Espace réservé du contenu 2">
            <a:extLst>
              <a:ext uri="{FF2B5EF4-FFF2-40B4-BE49-F238E27FC236}">
                <a16:creationId xmlns:a16="http://schemas.microsoft.com/office/drawing/2014/main" id="{3CD3AD13-9673-4B8A-B7A7-596E1B391649}"/>
              </a:ext>
            </a:extLst>
          </p:cNvPr>
          <p:cNvSpPr>
            <a:spLocks noGrp="1"/>
          </p:cNvSpPr>
          <p:nvPr>
            <p:ph idx="1"/>
          </p:nvPr>
        </p:nvSpPr>
        <p:spPr/>
        <p:txBody>
          <a:bodyPr/>
          <a:lstStyle/>
          <a:p>
            <a:r>
              <a:rPr lang="fr-FR" dirty="0"/>
              <a:t>C’est quoi ? </a:t>
            </a:r>
          </a:p>
          <a:p>
            <a:pPr marL="0" indent="0" algn="just">
              <a:buNone/>
            </a:pPr>
            <a:endParaRPr lang="fr-FR" dirty="0"/>
          </a:p>
          <a:p>
            <a:pPr marL="0" indent="0" algn="just">
              <a:buNone/>
            </a:pPr>
            <a:r>
              <a:rPr lang="fr-FR" dirty="0"/>
              <a:t>Les data brokers ont pour but de collecter des données sur le comportement et les habitudes de consommation des utilisateurs. Pour cela, elles peuvent s’allier à des plateformes telles que Facebook et récupérer des informations sur les personnes y étant inscrites.</a:t>
            </a:r>
          </a:p>
        </p:txBody>
      </p:sp>
      <p:sp>
        <p:nvSpPr>
          <p:cNvPr id="4" name="Espace réservé du pied de page 3">
            <a:extLst>
              <a:ext uri="{FF2B5EF4-FFF2-40B4-BE49-F238E27FC236}">
                <a16:creationId xmlns:a16="http://schemas.microsoft.com/office/drawing/2014/main" id="{A821DDD0-1811-489C-ADCF-D1369D0556D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DB73636-1BF7-4A1B-A1B6-E35E1E66A3AA}"/>
              </a:ext>
            </a:extLst>
          </p:cNvPr>
          <p:cNvSpPr>
            <a:spLocks noGrp="1"/>
          </p:cNvSpPr>
          <p:nvPr>
            <p:ph type="sldNum" sz="quarter" idx="12"/>
          </p:nvPr>
        </p:nvSpPr>
        <p:spPr/>
        <p:txBody>
          <a:bodyPr/>
          <a:lstStyle/>
          <a:p>
            <a:fld id="{90DF1D05-78F1-4EE7-8179-D06090A3B736}" type="slidenum">
              <a:rPr lang="fr-FR" smtClean="0"/>
              <a:t>140</a:t>
            </a:fld>
            <a:endParaRPr lang="fr-FR"/>
          </a:p>
        </p:txBody>
      </p:sp>
    </p:spTree>
    <p:extLst>
      <p:ext uri="{BB962C8B-B14F-4D97-AF65-F5344CB8AC3E}">
        <p14:creationId xmlns:p14="http://schemas.microsoft.com/office/powerpoint/2010/main" val="23316288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broker</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141</a:t>
            </a:fld>
            <a:endParaRPr lang="fr-FR"/>
          </a:p>
        </p:txBody>
      </p:sp>
      <p:sp>
        <p:nvSpPr>
          <p:cNvPr id="7" name="Espace réservé du contenu 6"/>
          <p:cNvSpPr>
            <a:spLocks noGrp="1"/>
          </p:cNvSpPr>
          <p:nvPr>
            <p:ph idx="1"/>
          </p:nvPr>
        </p:nvSpPr>
        <p:spPr/>
        <p:txBody>
          <a:bodyPr/>
          <a:lstStyle/>
          <a:p>
            <a:pPr marL="0" indent="0">
              <a:buNone/>
            </a:pPr>
            <a:r>
              <a:rPr lang="fr-FR" dirty="0" err="1"/>
              <a:t>Acxiom</a:t>
            </a:r>
            <a:r>
              <a:rPr lang="fr-FR" dirty="0"/>
              <a:t>, le pionnier des Data Brokers</a:t>
            </a:r>
          </a:p>
          <a:p>
            <a:endParaRPr lang="fr-FR" dirty="0"/>
          </a:p>
          <a:p>
            <a:pPr algn="just"/>
            <a:r>
              <a:rPr lang="fr-FR" dirty="0" err="1"/>
              <a:t>Acxiom</a:t>
            </a:r>
            <a:r>
              <a:rPr lang="fr-FR" dirty="0"/>
              <a:t> est un projet lancé par Charles Ward pour collecter des données utilisables pour la politique locale. Il s’agit de la première entreprise de collecte, de segmentation et de revente de données.</a:t>
            </a:r>
          </a:p>
          <a:p>
            <a:pPr algn="just"/>
            <a:endParaRPr lang="fr-FR" dirty="0"/>
          </a:p>
          <a:p>
            <a:pPr algn="just"/>
            <a:r>
              <a:rPr lang="fr-FR" dirty="0" err="1"/>
              <a:t>Acxiom</a:t>
            </a:r>
            <a:r>
              <a:rPr lang="fr-FR" dirty="0"/>
              <a:t> est un Data broker leader -&gt; 80% des données personnelle mondiale.</a:t>
            </a:r>
          </a:p>
          <a:p>
            <a:endParaRPr lang="fr-FR" dirty="0"/>
          </a:p>
          <a:p>
            <a:endParaRPr lang="fr-FR" dirty="0"/>
          </a:p>
        </p:txBody>
      </p:sp>
    </p:spTree>
    <p:extLst>
      <p:ext uri="{BB962C8B-B14F-4D97-AF65-F5344CB8AC3E}">
        <p14:creationId xmlns:p14="http://schemas.microsoft.com/office/powerpoint/2010/main" val="2908265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3D7E77-09B0-41C7-99D8-C3206BFC0575}"/>
              </a:ext>
            </a:extLst>
          </p:cNvPr>
          <p:cNvSpPr>
            <a:spLocks noGrp="1"/>
          </p:cNvSpPr>
          <p:nvPr>
            <p:ph type="title"/>
          </p:nvPr>
        </p:nvSpPr>
        <p:spPr/>
        <p:txBody>
          <a:bodyPr/>
          <a:lstStyle/>
          <a:p>
            <a:r>
              <a:rPr lang="fr-FR" dirty="0"/>
              <a:t>Value</a:t>
            </a:r>
          </a:p>
        </p:txBody>
      </p:sp>
      <p:sp>
        <p:nvSpPr>
          <p:cNvPr id="3" name="Espace réservé du contenu 2">
            <a:extLst>
              <a:ext uri="{FF2B5EF4-FFF2-40B4-BE49-F238E27FC236}">
                <a16:creationId xmlns:a16="http://schemas.microsoft.com/office/drawing/2014/main" id="{4B0CE9F2-7856-4BBD-850C-4254B9D760C6}"/>
              </a:ext>
            </a:extLst>
          </p:cNvPr>
          <p:cNvSpPr>
            <a:spLocks noGrp="1"/>
          </p:cNvSpPr>
          <p:nvPr>
            <p:ph idx="1"/>
          </p:nvPr>
        </p:nvSpPr>
        <p:spPr/>
        <p:txBody>
          <a:bodyPr/>
          <a:lstStyle/>
          <a:p>
            <a:r>
              <a:rPr lang="fr-FR" dirty="0"/>
              <a:t>Que fait un Data broker</a:t>
            </a:r>
          </a:p>
          <a:p>
            <a:endParaRPr lang="fr-FR" dirty="0"/>
          </a:p>
          <a:p>
            <a:endParaRPr lang="fr-FR" dirty="0"/>
          </a:p>
        </p:txBody>
      </p:sp>
      <p:sp>
        <p:nvSpPr>
          <p:cNvPr id="4" name="Espace réservé du pied de page 3">
            <a:extLst>
              <a:ext uri="{FF2B5EF4-FFF2-40B4-BE49-F238E27FC236}">
                <a16:creationId xmlns:a16="http://schemas.microsoft.com/office/drawing/2014/main" id="{C59165E9-BD9D-4932-8D50-F80ED595A01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7C27BE1-FCD9-4E0E-85F2-21CAA8CEA998}"/>
              </a:ext>
            </a:extLst>
          </p:cNvPr>
          <p:cNvSpPr>
            <a:spLocks noGrp="1"/>
          </p:cNvSpPr>
          <p:nvPr>
            <p:ph type="sldNum" sz="quarter" idx="12"/>
          </p:nvPr>
        </p:nvSpPr>
        <p:spPr/>
        <p:txBody>
          <a:bodyPr/>
          <a:lstStyle/>
          <a:p>
            <a:fld id="{90DF1D05-78F1-4EE7-8179-D06090A3B736}" type="slidenum">
              <a:rPr lang="fr-FR" smtClean="0"/>
              <a:t>142</a:t>
            </a:fld>
            <a:endParaRPr lang="fr-FR"/>
          </a:p>
        </p:txBody>
      </p:sp>
      <p:pic>
        <p:nvPicPr>
          <p:cNvPr id="7" name="Image 6">
            <a:extLst>
              <a:ext uri="{FF2B5EF4-FFF2-40B4-BE49-F238E27FC236}">
                <a16:creationId xmlns:a16="http://schemas.microsoft.com/office/drawing/2014/main" id="{CE655EC4-C9AE-488B-B5A6-78F14B8297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8834" y="25150"/>
            <a:ext cx="2022599" cy="6151813"/>
          </a:xfrm>
          <a:prstGeom prst="rect">
            <a:avLst/>
          </a:prstGeom>
        </p:spPr>
      </p:pic>
    </p:spTree>
    <p:extLst>
      <p:ext uri="{BB962C8B-B14F-4D97-AF65-F5344CB8AC3E}">
        <p14:creationId xmlns:p14="http://schemas.microsoft.com/office/powerpoint/2010/main" val="1935009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F386E-6D5B-4C7D-9733-7C50D517166A}"/>
              </a:ext>
            </a:extLst>
          </p:cNvPr>
          <p:cNvSpPr>
            <a:spLocks noGrp="1"/>
          </p:cNvSpPr>
          <p:nvPr>
            <p:ph type="title"/>
          </p:nvPr>
        </p:nvSpPr>
        <p:spPr/>
        <p:txBody>
          <a:bodyPr/>
          <a:lstStyle/>
          <a:p>
            <a:r>
              <a:rPr lang="fr-FR" dirty="0"/>
              <a:t>Les partenaires de </a:t>
            </a:r>
            <a:r>
              <a:rPr lang="fr-FR" dirty="0" err="1"/>
              <a:t>Acxiom</a:t>
            </a:r>
            <a:endParaRPr lang="fr-FR" dirty="0"/>
          </a:p>
        </p:txBody>
      </p:sp>
      <p:sp>
        <p:nvSpPr>
          <p:cNvPr id="4" name="Espace réservé du pied de page 3">
            <a:extLst>
              <a:ext uri="{FF2B5EF4-FFF2-40B4-BE49-F238E27FC236}">
                <a16:creationId xmlns:a16="http://schemas.microsoft.com/office/drawing/2014/main" id="{565DC769-90E8-40A6-976F-2B8DCE62BBB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EF1F7A3-D370-4C97-9FDE-DF729E707ECB}"/>
              </a:ext>
            </a:extLst>
          </p:cNvPr>
          <p:cNvSpPr>
            <a:spLocks noGrp="1"/>
          </p:cNvSpPr>
          <p:nvPr>
            <p:ph type="sldNum" sz="quarter" idx="12"/>
          </p:nvPr>
        </p:nvSpPr>
        <p:spPr/>
        <p:txBody>
          <a:bodyPr/>
          <a:lstStyle/>
          <a:p>
            <a:fld id="{90DF1D05-78F1-4EE7-8179-D06090A3B736}" type="slidenum">
              <a:rPr lang="fr-FR" smtClean="0"/>
              <a:t>143</a:t>
            </a:fld>
            <a:endParaRPr lang="fr-FR"/>
          </a:p>
        </p:txBody>
      </p:sp>
      <p:sp>
        <p:nvSpPr>
          <p:cNvPr id="7" name="Espace réservé du contenu 6">
            <a:extLst>
              <a:ext uri="{FF2B5EF4-FFF2-40B4-BE49-F238E27FC236}">
                <a16:creationId xmlns:a16="http://schemas.microsoft.com/office/drawing/2014/main" id="{41FA9A78-E174-4F34-B675-CB208DD42875}"/>
              </a:ext>
            </a:extLst>
          </p:cNvPr>
          <p:cNvSpPr>
            <a:spLocks noGrp="1"/>
          </p:cNvSpPr>
          <p:nvPr>
            <p:ph idx="1"/>
          </p:nvPr>
        </p:nvSpPr>
        <p:spPr/>
        <p:txBody>
          <a:bodyPr/>
          <a:lstStyle/>
          <a:p>
            <a:r>
              <a:rPr lang="fr-FR" dirty="0"/>
              <a:t>Quelques partenaires de </a:t>
            </a:r>
            <a:r>
              <a:rPr lang="fr-FR" dirty="0" err="1"/>
              <a:t>Acxiom</a:t>
            </a:r>
            <a:endParaRPr lang="fr-FR" dirty="0"/>
          </a:p>
          <a:p>
            <a:endParaRPr lang="fr-FR" dirty="0"/>
          </a:p>
        </p:txBody>
      </p:sp>
      <p:pic>
        <p:nvPicPr>
          <p:cNvPr id="8" name="Espace réservé du contenu 5">
            <a:extLst>
              <a:ext uri="{FF2B5EF4-FFF2-40B4-BE49-F238E27FC236}">
                <a16:creationId xmlns:a16="http://schemas.microsoft.com/office/drawing/2014/main" id="{30CC6820-434A-4E08-9B7E-9B9B4E1650D7}"/>
              </a:ext>
            </a:extLst>
          </p:cNvPr>
          <p:cNvPicPr>
            <a:picLocks noChangeAspect="1"/>
          </p:cNvPicPr>
          <p:nvPr/>
        </p:nvPicPr>
        <p:blipFill>
          <a:blip r:embed="rId2"/>
          <a:stretch>
            <a:fillRect/>
          </a:stretch>
        </p:blipFill>
        <p:spPr>
          <a:xfrm>
            <a:off x="2946935" y="2328072"/>
            <a:ext cx="6298129" cy="3663359"/>
          </a:xfrm>
          <a:prstGeom prst="rect">
            <a:avLst/>
          </a:prstGeom>
        </p:spPr>
      </p:pic>
    </p:spTree>
    <p:extLst>
      <p:ext uri="{BB962C8B-B14F-4D97-AF65-F5344CB8AC3E}">
        <p14:creationId xmlns:p14="http://schemas.microsoft.com/office/powerpoint/2010/main" val="11073535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D3441B-F07F-4C91-87AD-AADB7FFBF404}"/>
              </a:ext>
            </a:extLst>
          </p:cNvPr>
          <p:cNvSpPr>
            <a:spLocks noGrp="1"/>
          </p:cNvSpPr>
          <p:nvPr>
            <p:ph type="title"/>
          </p:nvPr>
        </p:nvSpPr>
        <p:spPr/>
        <p:txBody>
          <a:bodyPr/>
          <a:lstStyle/>
          <a:p>
            <a:r>
              <a:rPr lang="fr-FR" dirty="0"/>
              <a:t>Value - Google</a:t>
            </a:r>
          </a:p>
        </p:txBody>
      </p:sp>
      <p:sp>
        <p:nvSpPr>
          <p:cNvPr id="3" name="Espace réservé du contenu 2">
            <a:extLst>
              <a:ext uri="{FF2B5EF4-FFF2-40B4-BE49-F238E27FC236}">
                <a16:creationId xmlns:a16="http://schemas.microsoft.com/office/drawing/2014/main" id="{E1B3D649-2469-4028-81CD-03ACC1DC7FC8}"/>
              </a:ext>
            </a:extLst>
          </p:cNvPr>
          <p:cNvSpPr>
            <a:spLocks noGrp="1"/>
          </p:cNvSpPr>
          <p:nvPr>
            <p:ph idx="1"/>
          </p:nvPr>
        </p:nvSpPr>
        <p:spPr/>
        <p:txBody>
          <a:bodyPr/>
          <a:lstStyle/>
          <a:p>
            <a:pPr marL="0" indent="0">
              <a:buNone/>
            </a:pPr>
            <a:r>
              <a:rPr lang="fr-FR" dirty="0"/>
              <a:t>Sur une base quotidienne, Google traite environ 24 pétaoctets de données. Cet énorme volume de données est stocké, nettoyé.</a:t>
            </a:r>
          </a:p>
        </p:txBody>
      </p:sp>
      <p:sp>
        <p:nvSpPr>
          <p:cNvPr id="4" name="Espace réservé du pied de page 3">
            <a:extLst>
              <a:ext uri="{FF2B5EF4-FFF2-40B4-BE49-F238E27FC236}">
                <a16:creationId xmlns:a16="http://schemas.microsoft.com/office/drawing/2014/main" id="{E52661F1-286A-4C72-9E30-69E3FF856D8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F279839-1529-4783-B15D-D85EEE8862E6}"/>
              </a:ext>
            </a:extLst>
          </p:cNvPr>
          <p:cNvSpPr>
            <a:spLocks noGrp="1"/>
          </p:cNvSpPr>
          <p:nvPr>
            <p:ph type="sldNum" sz="quarter" idx="12"/>
          </p:nvPr>
        </p:nvSpPr>
        <p:spPr/>
        <p:txBody>
          <a:bodyPr/>
          <a:lstStyle/>
          <a:p>
            <a:fld id="{90DF1D05-78F1-4EE7-8179-D06090A3B736}" type="slidenum">
              <a:rPr lang="fr-FR" smtClean="0"/>
              <a:t>144</a:t>
            </a:fld>
            <a:endParaRPr lang="fr-FR"/>
          </a:p>
        </p:txBody>
      </p:sp>
    </p:spTree>
    <p:extLst>
      <p:ext uri="{BB962C8B-B14F-4D97-AF65-F5344CB8AC3E}">
        <p14:creationId xmlns:p14="http://schemas.microsoft.com/office/powerpoint/2010/main" val="37226794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CFA5A0C-BDB9-42FB-BD05-A9311EBCB716}"/>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644" r="-1" b="-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B4C6025E-42E7-4F2B-B417-F9495FE69183}"/>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a:solidFill>
                  <a:schemeClr val="tx1">
                    <a:lumMod val="85000"/>
                    <a:lumOff val="15000"/>
                  </a:schemeClr>
                </a:solidFill>
              </a:rPr>
              <a:t>Big Data</a:t>
            </a:r>
          </a:p>
        </p:txBody>
      </p:sp>
      <p:sp>
        <p:nvSpPr>
          <p:cNvPr id="3" name="Espace réservé du contenu 2">
            <a:extLst>
              <a:ext uri="{FF2B5EF4-FFF2-40B4-BE49-F238E27FC236}">
                <a16:creationId xmlns:a16="http://schemas.microsoft.com/office/drawing/2014/main" id="{52E91EC6-B372-4278-8B0B-9B1F39009677}"/>
              </a:ext>
            </a:extLst>
          </p:cNvPr>
          <p:cNvSpPr>
            <a:spLocks noGrp="1"/>
          </p:cNvSpPr>
          <p:nvPr>
            <p:ph idx="1"/>
          </p:nvPr>
        </p:nvSpPr>
        <p:spPr>
          <a:xfrm>
            <a:off x="8458200" y="5154168"/>
            <a:ext cx="2892986" cy="1261872"/>
          </a:xfrm>
        </p:spPr>
        <p:txBody>
          <a:bodyPr vert="horz" lIns="91440" tIns="45720" rIns="91440" bIns="45720" rtlCol="0" anchor="ctr">
            <a:normAutofit/>
          </a:bodyPr>
          <a:lstStyle/>
          <a:p>
            <a:pPr marL="0" indent="0">
              <a:buNone/>
            </a:pPr>
            <a:r>
              <a:rPr lang="en-US" sz="2000">
                <a:solidFill>
                  <a:schemeClr val="tx2"/>
                </a:solidFill>
              </a:rPr>
              <a:t>Métiers</a:t>
            </a:r>
          </a:p>
        </p:txBody>
      </p:sp>
      <p:cxnSp>
        <p:nvCxnSpPr>
          <p:cNvPr id="19" name="Straight Connector 18">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pied de page 3">
            <a:extLst>
              <a:ext uri="{FF2B5EF4-FFF2-40B4-BE49-F238E27FC236}">
                <a16:creationId xmlns:a16="http://schemas.microsoft.com/office/drawing/2014/main" id="{82580F20-BA71-461C-AA5C-4BF202E4C71F}"/>
              </a:ext>
            </a:extLst>
          </p:cNvPr>
          <p:cNvSpPr>
            <a:spLocks noGrp="1"/>
          </p:cNvSpPr>
          <p:nvPr>
            <p:ph type="ftr" sz="quarter" idx="11"/>
          </p:nvPr>
        </p:nvSpPr>
        <p:spPr>
          <a:xfrm>
            <a:off x="3605212" y="6553690"/>
            <a:ext cx="4337255" cy="274320"/>
          </a:xfrm>
        </p:spPr>
        <p:txBody>
          <a:bodyPr vert="horz" lIns="91440" tIns="45720" rIns="91440" bIns="45720" rtlCol="0" anchor="ctr">
            <a:normAutofit/>
          </a:bodyPr>
          <a:lstStyle/>
          <a:p>
            <a:pPr algn="r">
              <a:defRPr/>
            </a:pPr>
            <a:endParaRPr lang="en-US" sz="1050" kern="1200">
              <a:solidFill>
                <a:schemeClr val="tx1"/>
              </a:solidFill>
              <a:latin typeface="Calibri" panose="020F0502020204030204"/>
              <a:ea typeface="+mn-ea"/>
              <a:cs typeface="+mn-cs"/>
            </a:endParaRPr>
          </a:p>
        </p:txBody>
      </p:sp>
      <p:sp>
        <p:nvSpPr>
          <p:cNvPr id="5" name="Espace réservé du numéro de diapositive 4">
            <a:extLst>
              <a:ext uri="{FF2B5EF4-FFF2-40B4-BE49-F238E27FC236}">
                <a16:creationId xmlns:a16="http://schemas.microsoft.com/office/drawing/2014/main" id="{540E02C1-01F4-4BBF-9C07-716BDCE644A1}"/>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defRPr/>
            </a:pPr>
            <a:fld id="{90DF1D05-78F1-4EE7-8179-D06090A3B736}" type="slidenum">
              <a:rPr lang="en-US" sz="1050">
                <a:solidFill>
                  <a:schemeClr val="tx1"/>
                </a:solidFill>
                <a:latin typeface="Calibri" panose="020F0502020204030204"/>
              </a:rPr>
              <a:pPr>
                <a:spcAft>
                  <a:spcPts val="600"/>
                </a:spcAft>
                <a:defRPr/>
              </a:pPr>
              <a:t>145</a:t>
            </a:fld>
            <a:endParaRPr lang="en-US" sz="1050">
              <a:solidFill>
                <a:schemeClr val="tx1"/>
              </a:solidFill>
              <a:latin typeface="Calibri" panose="020F0502020204030204"/>
            </a:endParaRPr>
          </a:p>
        </p:txBody>
      </p:sp>
    </p:spTree>
    <p:extLst>
      <p:ext uri="{BB962C8B-B14F-4D97-AF65-F5344CB8AC3E}">
        <p14:creationId xmlns:p14="http://schemas.microsoft.com/office/powerpoint/2010/main" val="3560167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2AB0D5-5000-4F05-8DFD-B5BB871C34A1}"/>
              </a:ext>
            </a:extLst>
          </p:cNvPr>
          <p:cNvSpPr>
            <a:spLocks noGrp="1"/>
          </p:cNvSpPr>
          <p:nvPr>
            <p:ph type="title"/>
          </p:nvPr>
        </p:nvSpPr>
        <p:spPr/>
        <p:txBody>
          <a:bodyPr/>
          <a:lstStyle/>
          <a:p>
            <a:r>
              <a:rPr lang="fr-FR" dirty="0"/>
              <a:t>Data Scientist</a:t>
            </a:r>
          </a:p>
        </p:txBody>
      </p:sp>
      <p:pic>
        <p:nvPicPr>
          <p:cNvPr id="7" name="Espace réservé du contenu 6">
            <a:extLst>
              <a:ext uri="{FF2B5EF4-FFF2-40B4-BE49-F238E27FC236}">
                <a16:creationId xmlns:a16="http://schemas.microsoft.com/office/drawing/2014/main" id="{B0E6BC97-E3AC-4871-A158-AEB8595F133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029833"/>
            <a:ext cx="10515600" cy="3942921"/>
          </a:xfrm>
        </p:spPr>
      </p:pic>
      <p:sp>
        <p:nvSpPr>
          <p:cNvPr id="4" name="Espace réservé du pied de page 3">
            <a:extLst>
              <a:ext uri="{FF2B5EF4-FFF2-40B4-BE49-F238E27FC236}">
                <a16:creationId xmlns:a16="http://schemas.microsoft.com/office/drawing/2014/main" id="{0EFE2DC4-1DCA-46EE-B76D-8E2A6285214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54AEA7F-694E-4881-939D-AE1DF15ECE4E}"/>
              </a:ext>
            </a:extLst>
          </p:cNvPr>
          <p:cNvSpPr>
            <a:spLocks noGrp="1"/>
          </p:cNvSpPr>
          <p:nvPr>
            <p:ph type="sldNum" sz="quarter" idx="12"/>
          </p:nvPr>
        </p:nvSpPr>
        <p:spPr/>
        <p:txBody>
          <a:bodyPr/>
          <a:lstStyle/>
          <a:p>
            <a:fld id="{90DF1D05-78F1-4EE7-8179-D06090A3B736}" type="slidenum">
              <a:rPr lang="fr-FR" smtClean="0"/>
              <a:t>146</a:t>
            </a:fld>
            <a:endParaRPr lang="fr-FR"/>
          </a:p>
        </p:txBody>
      </p:sp>
    </p:spTree>
    <p:extLst>
      <p:ext uri="{BB962C8B-B14F-4D97-AF65-F5344CB8AC3E}">
        <p14:creationId xmlns:p14="http://schemas.microsoft.com/office/powerpoint/2010/main" val="6784748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619646-EC18-44CE-A4E7-9BA8456C30A8}"/>
              </a:ext>
            </a:extLst>
          </p:cNvPr>
          <p:cNvSpPr>
            <a:spLocks noGrp="1"/>
          </p:cNvSpPr>
          <p:nvPr>
            <p:ph type="title"/>
          </p:nvPr>
        </p:nvSpPr>
        <p:spPr/>
        <p:txBody>
          <a:bodyPr/>
          <a:lstStyle/>
          <a:p>
            <a:r>
              <a:rPr lang="fr-FR" dirty="0"/>
              <a:t>Data Scientist </a:t>
            </a:r>
            <a:r>
              <a:rPr lang="fr-FR" dirty="0" err="1"/>
              <a:t>Biggest</a:t>
            </a:r>
            <a:r>
              <a:rPr lang="fr-FR" dirty="0"/>
              <a:t> Challenge</a:t>
            </a:r>
          </a:p>
        </p:txBody>
      </p:sp>
      <p:pic>
        <p:nvPicPr>
          <p:cNvPr id="7" name="Espace réservé du contenu 6">
            <a:extLst>
              <a:ext uri="{FF2B5EF4-FFF2-40B4-BE49-F238E27FC236}">
                <a16:creationId xmlns:a16="http://schemas.microsoft.com/office/drawing/2014/main" id="{E9A7A5E4-69C6-4C89-B9CB-79FD519969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0452" y="1419507"/>
            <a:ext cx="3345508" cy="4757456"/>
          </a:xfrm>
        </p:spPr>
      </p:pic>
      <p:sp>
        <p:nvSpPr>
          <p:cNvPr id="4" name="Espace réservé du pied de page 3">
            <a:extLst>
              <a:ext uri="{FF2B5EF4-FFF2-40B4-BE49-F238E27FC236}">
                <a16:creationId xmlns:a16="http://schemas.microsoft.com/office/drawing/2014/main" id="{F975B77A-0052-4914-934B-BFC71EC52AA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D3D5895-A256-4C57-9BB5-41C02CDCB923}"/>
              </a:ext>
            </a:extLst>
          </p:cNvPr>
          <p:cNvSpPr>
            <a:spLocks noGrp="1"/>
          </p:cNvSpPr>
          <p:nvPr>
            <p:ph type="sldNum" sz="quarter" idx="12"/>
          </p:nvPr>
        </p:nvSpPr>
        <p:spPr/>
        <p:txBody>
          <a:bodyPr/>
          <a:lstStyle/>
          <a:p>
            <a:fld id="{90DF1D05-78F1-4EE7-8179-D06090A3B736}" type="slidenum">
              <a:rPr lang="fr-FR" smtClean="0"/>
              <a:t>147</a:t>
            </a:fld>
            <a:endParaRPr lang="fr-FR"/>
          </a:p>
        </p:txBody>
      </p:sp>
    </p:spTree>
    <p:extLst>
      <p:ext uri="{BB962C8B-B14F-4D97-AF65-F5344CB8AC3E}">
        <p14:creationId xmlns:p14="http://schemas.microsoft.com/office/powerpoint/2010/main" val="46268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A4620-442A-4E48-B414-F84F81363173}"/>
              </a:ext>
            </a:extLst>
          </p:cNvPr>
          <p:cNvSpPr>
            <a:spLocks noGrp="1"/>
          </p:cNvSpPr>
          <p:nvPr>
            <p:ph type="title"/>
          </p:nvPr>
        </p:nvSpPr>
        <p:spPr/>
        <p:txBody>
          <a:bodyPr/>
          <a:lstStyle/>
          <a:p>
            <a:r>
              <a:rPr lang="fr-FR" dirty="0"/>
              <a:t>Chief Data </a:t>
            </a:r>
            <a:r>
              <a:rPr lang="fr-FR" dirty="0" err="1"/>
              <a:t>Officer</a:t>
            </a:r>
            <a:endParaRPr lang="fr-FR" dirty="0"/>
          </a:p>
        </p:txBody>
      </p:sp>
      <p:pic>
        <p:nvPicPr>
          <p:cNvPr id="7" name="Espace réservé du contenu 6">
            <a:extLst>
              <a:ext uri="{FF2B5EF4-FFF2-40B4-BE49-F238E27FC236}">
                <a16:creationId xmlns:a16="http://schemas.microsoft.com/office/drawing/2014/main" id="{271274DA-DBA7-486E-8022-653440E577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2592" y="365125"/>
            <a:ext cx="4352511" cy="5684913"/>
          </a:xfrm>
        </p:spPr>
      </p:pic>
      <p:sp>
        <p:nvSpPr>
          <p:cNvPr id="4" name="Espace réservé du pied de page 3">
            <a:extLst>
              <a:ext uri="{FF2B5EF4-FFF2-40B4-BE49-F238E27FC236}">
                <a16:creationId xmlns:a16="http://schemas.microsoft.com/office/drawing/2014/main" id="{5688024F-82A5-4300-B75E-9AE98F4CB42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E0BE0A0-12DD-4FEB-9CE2-CC1F9F84E442}"/>
              </a:ext>
            </a:extLst>
          </p:cNvPr>
          <p:cNvSpPr>
            <a:spLocks noGrp="1"/>
          </p:cNvSpPr>
          <p:nvPr>
            <p:ph type="sldNum" sz="quarter" idx="12"/>
          </p:nvPr>
        </p:nvSpPr>
        <p:spPr/>
        <p:txBody>
          <a:bodyPr/>
          <a:lstStyle/>
          <a:p>
            <a:fld id="{90DF1D05-78F1-4EE7-8179-D06090A3B736}" type="slidenum">
              <a:rPr lang="fr-FR" smtClean="0"/>
              <a:t>148</a:t>
            </a:fld>
            <a:endParaRPr lang="fr-FR"/>
          </a:p>
        </p:txBody>
      </p:sp>
    </p:spTree>
    <p:extLst>
      <p:ext uri="{BB962C8B-B14F-4D97-AF65-F5344CB8AC3E}">
        <p14:creationId xmlns:p14="http://schemas.microsoft.com/office/powerpoint/2010/main" val="33278539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E0FCE8-82AB-43B0-853B-821BA9E51478}"/>
              </a:ext>
            </a:extLst>
          </p:cNvPr>
          <p:cNvSpPr>
            <a:spLocks noGrp="1"/>
          </p:cNvSpPr>
          <p:nvPr>
            <p:ph type="title"/>
          </p:nvPr>
        </p:nvSpPr>
        <p:spPr/>
        <p:txBody>
          <a:bodyPr/>
          <a:lstStyle/>
          <a:p>
            <a:r>
              <a:rPr lang="fr-FR" dirty="0"/>
              <a:t>Data Steward</a:t>
            </a:r>
          </a:p>
        </p:txBody>
      </p:sp>
      <p:pic>
        <p:nvPicPr>
          <p:cNvPr id="7" name="Espace réservé du contenu 6">
            <a:extLst>
              <a:ext uri="{FF2B5EF4-FFF2-40B4-BE49-F238E27FC236}">
                <a16:creationId xmlns:a16="http://schemas.microsoft.com/office/drawing/2014/main" id="{ADCC73CD-EF96-403F-B7A3-AE6CA9D36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1933" y="365125"/>
            <a:ext cx="5780571" cy="5780571"/>
          </a:xfrm>
        </p:spPr>
      </p:pic>
      <p:sp>
        <p:nvSpPr>
          <p:cNvPr id="4" name="Espace réservé du pied de page 3">
            <a:extLst>
              <a:ext uri="{FF2B5EF4-FFF2-40B4-BE49-F238E27FC236}">
                <a16:creationId xmlns:a16="http://schemas.microsoft.com/office/drawing/2014/main" id="{FD7DA426-1513-4C55-A0D8-9C79CDE9819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DF38D0A-BE20-4490-96F4-283ED0A1B82D}"/>
              </a:ext>
            </a:extLst>
          </p:cNvPr>
          <p:cNvSpPr>
            <a:spLocks noGrp="1"/>
          </p:cNvSpPr>
          <p:nvPr>
            <p:ph type="sldNum" sz="quarter" idx="12"/>
          </p:nvPr>
        </p:nvSpPr>
        <p:spPr/>
        <p:txBody>
          <a:bodyPr/>
          <a:lstStyle/>
          <a:p>
            <a:fld id="{90DF1D05-78F1-4EE7-8179-D06090A3B736}" type="slidenum">
              <a:rPr lang="fr-FR" smtClean="0"/>
              <a:t>149</a:t>
            </a:fld>
            <a:endParaRPr lang="fr-FR"/>
          </a:p>
        </p:txBody>
      </p:sp>
    </p:spTree>
    <p:extLst>
      <p:ext uri="{BB962C8B-B14F-4D97-AF65-F5344CB8AC3E}">
        <p14:creationId xmlns:p14="http://schemas.microsoft.com/office/powerpoint/2010/main" val="228242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573C3E-98C5-4B32-B30B-A76B49EAF932}"/>
              </a:ext>
            </a:extLst>
          </p:cNvPr>
          <p:cNvSpPr>
            <a:spLocks noGrp="1"/>
          </p:cNvSpPr>
          <p:nvPr>
            <p:ph type="title"/>
          </p:nvPr>
        </p:nvSpPr>
        <p:spPr/>
        <p:txBody>
          <a:bodyPr/>
          <a:lstStyle/>
          <a:p>
            <a:r>
              <a:rPr lang="fr-FR" dirty="0"/>
              <a:t>Business Intelligent</a:t>
            </a:r>
          </a:p>
        </p:txBody>
      </p:sp>
      <p:sp>
        <p:nvSpPr>
          <p:cNvPr id="3" name="Espace réservé du contenu 2">
            <a:extLst>
              <a:ext uri="{FF2B5EF4-FFF2-40B4-BE49-F238E27FC236}">
                <a16:creationId xmlns:a16="http://schemas.microsoft.com/office/drawing/2014/main" id="{7BE1AD1D-774A-4525-AB3A-0DA24B4CF345}"/>
              </a:ext>
            </a:extLst>
          </p:cNvPr>
          <p:cNvSpPr>
            <a:spLocks noGrp="1"/>
          </p:cNvSpPr>
          <p:nvPr>
            <p:ph idx="1"/>
          </p:nvPr>
        </p:nvSpPr>
        <p:spPr>
          <a:xfrm>
            <a:off x="838200" y="1825625"/>
            <a:ext cx="3200400" cy="4351338"/>
          </a:xfrm>
        </p:spPr>
        <p:txBody>
          <a:bodyPr/>
          <a:lstStyle/>
          <a:p>
            <a:r>
              <a:rPr lang="fr-FR" dirty="0"/>
              <a:t>La chaine décisionnelle d’un projet en Business Intelligence</a:t>
            </a:r>
          </a:p>
        </p:txBody>
      </p:sp>
      <p:sp>
        <p:nvSpPr>
          <p:cNvPr id="4" name="Espace réservé du pied de page 3">
            <a:extLst>
              <a:ext uri="{FF2B5EF4-FFF2-40B4-BE49-F238E27FC236}">
                <a16:creationId xmlns:a16="http://schemas.microsoft.com/office/drawing/2014/main" id="{A54F9243-7E5D-46B9-BEC3-C9C0F8FD17B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3DA405-8D1A-4055-8EF5-CC1E7BF961ED}"/>
              </a:ext>
            </a:extLst>
          </p:cNvPr>
          <p:cNvSpPr>
            <a:spLocks noGrp="1"/>
          </p:cNvSpPr>
          <p:nvPr>
            <p:ph type="sldNum" sz="quarter" idx="12"/>
          </p:nvPr>
        </p:nvSpPr>
        <p:spPr/>
        <p:txBody>
          <a:bodyPr/>
          <a:lstStyle/>
          <a:p>
            <a:fld id="{90DF1D05-78F1-4EE7-8179-D06090A3B736}" type="slidenum">
              <a:rPr lang="fr-FR" smtClean="0"/>
              <a:t>15</a:t>
            </a:fld>
            <a:endParaRPr lang="fr-FR"/>
          </a:p>
        </p:txBody>
      </p:sp>
      <p:pic>
        <p:nvPicPr>
          <p:cNvPr id="9" name="Image 8">
            <a:extLst>
              <a:ext uri="{FF2B5EF4-FFF2-40B4-BE49-F238E27FC236}">
                <a16:creationId xmlns:a16="http://schemas.microsoft.com/office/drawing/2014/main" id="{574DFAD9-0406-491A-B0C0-C7E4A3939769}"/>
              </a:ext>
            </a:extLst>
          </p:cNvPr>
          <p:cNvPicPr>
            <a:picLocks noChangeAspect="1"/>
          </p:cNvPicPr>
          <p:nvPr/>
        </p:nvPicPr>
        <p:blipFill>
          <a:blip r:embed="rId2"/>
          <a:stretch>
            <a:fillRect/>
          </a:stretch>
        </p:blipFill>
        <p:spPr>
          <a:xfrm>
            <a:off x="3974125" y="1511757"/>
            <a:ext cx="7379676" cy="4665206"/>
          </a:xfrm>
          <a:prstGeom prst="rect">
            <a:avLst/>
          </a:prstGeom>
        </p:spPr>
      </p:pic>
    </p:spTree>
    <p:extLst>
      <p:ext uri="{BB962C8B-B14F-4D97-AF65-F5344CB8AC3E}">
        <p14:creationId xmlns:p14="http://schemas.microsoft.com/office/powerpoint/2010/main" val="24546961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84EB2-E4CD-45EA-AB2B-AE37BE85A618}"/>
              </a:ext>
            </a:extLst>
          </p:cNvPr>
          <p:cNvSpPr>
            <a:spLocks noGrp="1"/>
          </p:cNvSpPr>
          <p:nvPr>
            <p:ph type="title"/>
          </p:nvPr>
        </p:nvSpPr>
        <p:spPr/>
        <p:txBody>
          <a:bodyPr/>
          <a:lstStyle/>
          <a:p>
            <a:r>
              <a:rPr lang="fr-FR" dirty="0"/>
              <a:t>Data Architect</a:t>
            </a:r>
          </a:p>
        </p:txBody>
      </p:sp>
      <p:pic>
        <p:nvPicPr>
          <p:cNvPr id="6" name="Espace réservé du contenu 5">
            <a:extLst>
              <a:ext uri="{FF2B5EF4-FFF2-40B4-BE49-F238E27FC236}">
                <a16:creationId xmlns:a16="http://schemas.microsoft.com/office/drawing/2014/main" id="{0E1916A1-2D97-4D72-B92F-876CD137C324}"/>
              </a:ext>
            </a:extLst>
          </p:cNvPr>
          <p:cNvPicPr>
            <a:picLocks noGrp="1" noChangeAspect="1"/>
          </p:cNvPicPr>
          <p:nvPr>
            <p:ph idx="1"/>
          </p:nvPr>
        </p:nvPicPr>
        <p:blipFill>
          <a:blip r:embed="rId2"/>
          <a:stretch>
            <a:fillRect/>
          </a:stretch>
        </p:blipFill>
        <p:spPr>
          <a:xfrm>
            <a:off x="3127515" y="1435087"/>
            <a:ext cx="5312980" cy="4821389"/>
          </a:xfrm>
          <a:prstGeom prst="rect">
            <a:avLst/>
          </a:prstGeom>
        </p:spPr>
      </p:pic>
      <p:sp>
        <p:nvSpPr>
          <p:cNvPr id="4" name="Espace réservé du pied de page 3">
            <a:extLst>
              <a:ext uri="{FF2B5EF4-FFF2-40B4-BE49-F238E27FC236}">
                <a16:creationId xmlns:a16="http://schemas.microsoft.com/office/drawing/2014/main" id="{102B481D-1732-450C-BAFC-33DCF0BDF1C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03242BF-5D00-476C-A336-A458C857D8E8}"/>
              </a:ext>
            </a:extLst>
          </p:cNvPr>
          <p:cNvSpPr>
            <a:spLocks noGrp="1"/>
          </p:cNvSpPr>
          <p:nvPr>
            <p:ph type="sldNum" sz="quarter" idx="12"/>
          </p:nvPr>
        </p:nvSpPr>
        <p:spPr/>
        <p:txBody>
          <a:bodyPr/>
          <a:lstStyle/>
          <a:p>
            <a:fld id="{90DF1D05-78F1-4EE7-8179-D06090A3B736}" type="slidenum">
              <a:rPr lang="fr-FR" smtClean="0"/>
              <a:t>150</a:t>
            </a:fld>
            <a:endParaRPr lang="fr-FR"/>
          </a:p>
        </p:txBody>
      </p:sp>
    </p:spTree>
    <p:extLst>
      <p:ext uri="{BB962C8B-B14F-4D97-AF65-F5344CB8AC3E}">
        <p14:creationId xmlns:p14="http://schemas.microsoft.com/office/powerpoint/2010/main" val="5678503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AFA70-401C-43EA-8A02-742B4694B91F}"/>
              </a:ext>
            </a:extLst>
          </p:cNvPr>
          <p:cNvSpPr>
            <a:spLocks noGrp="1"/>
          </p:cNvSpPr>
          <p:nvPr>
            <p:ph type="title"/>
          </p:nvPr>
        </p:nvSpPr>
        <p:spPr/>
        <p:txBody>
          <a:bodyPr/>
          <a:lstStyle/>
          <a:p>
            <a:r>
              <a:rPr lang="fr-FR" dirty="0"/>
              <a:t>Data Ops</a:t>
            </a:r>
          </a:p>
        </p:txBody>
      </p:sp>
      <p:pic>
        <p:nvPicPr>
          <p:cNvPr id="7" name="Espace réservé du contenu 6">
            <a:extLst>
              <a:ext uri="{FF2B5EF4-FFF2-40B4-BE49-F238E27FC236}">
                <a16:creationId xmlns:a16="http://schemas.microsoft.com/office/drawing/2014/main" id="{E53EC06C-353D-4D10-B045-FBEC59843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713" y="1404874"/>
            <a:ext cx="6016136" cy="4772089"/>
          </a:xfrm>
        </p:spPr>
      </p:pic>
      <p:sp>
        <p:nvSpPr>
          <p:cNvPr id="4" name="Espace réservé du pied de page 3">
            <a:extLst>
              <a:ext uri="{FF2B5EF4-FFF2-40B4-BE49-F238E27FC236}">
                <a16:creationId xmlns:a16="http://schemas.microsoft.com/office/drawing/2014/main" id="{4BB73FC1-F16D-4B82-9FC8-D82F70016D8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F0BF5E-CB17-489B-BEE9-5C72CBB92EC0}"/>
              </a:ext>
            </a:extLst>
          </p:cNvPr>
          <p:cNvSpPr>
            <a:spLocks noGrp="1"/>
          </p:cNvSpPr>
          <p:nvPr>
            <p:ph type="sldNum" sz="quarter" idx="12"/>
          </p:nvPr>
        </p:nvSpPr>
        <p:spPr/>
        <p:txBody>
          <a:bodyPr/>
          <a:lstStyle/>
          <a:p>
            <a:fld id="{90DF1D05-78F1-4EE7-8179-D06090A3B736}" type="slidenum">
              <a:rPr lang="fr-FR" smtClean="0"/>
              <a:t>151</a:t>
            </a:fld>
            <a:endParaRPr lang="fr-FR"/>
          </a:p>
        </p:txBody>
      </p:sp>
    </p:spTree>
    <p:extLst>
      <p:ext uri="{BB962C8B-B14F-4D97-AF65-F5344CB8AC3E}">
        <p14:creationId xmlns:p14="http://schemas.microsoft.com/office/powerpoint/2010/main" val="2630869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re 1"/>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RGPD</a:t>
            </a:r>
          </a:p>
        </p:txBody>
      </p:sp>
      <p:sp>
        <p:nvSpPr>
          <p:cNvPr id="3" name="Espace réservé du contenu 2"/>
          <p:cNvSpPr>
            <a:spLocks noGrp="1"/>
          </p:cNvSpPr>
          <p:nvPr>
            <p:ph idx="1"/>
          </p:nvPr>
        </p:nvSpPr>
        <p:spPr>
          <a:xfrm>
            <a:off x="8842248" y="4078224"/>
            <a:ext cx="2926080" cy="1307592"/>
          </a:xfrm>
        </p:spPr>
        <p:txBody>
          <a:bodyPr vert="horz" lIns="91440" tIns="45720" rIns="91440" bIns="45720" rtlCol="0">
            <a:normAutofit/>
          </a:bodyPr>
          <a:lstStyle/>
          <a:p>
            <a:pPr marL="0" indent="0">
              <a:buNone/>
            </a:pPr>
            <a:r>
              <a:rPr lang="en-US" sz="2000"/>
              <a:t>General Data protection Regulation</a:t>
            </a:r>
          </a:p>
        </p:txBody>
      </p:sp>
      <p:sp>
        <p:nvSpPr>
          <p:cNvPr id="3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Espace réservé du numéro de diapositive 4"/>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defRPr/>
            </a:pPr>
            <a:fld id="{90DF1D05-78F1-4EE7-8179-D06090A3B736}" type="slidenum">
              <a:rPr lang="en-US">
                <a:solidFill>
                  <a:schemeClr val="tx1">
                    <a:lumMod val="50000"/>
                    <a:lumOff val="50000"/>
                  </a:schemeClr>
                </a:solidFill>
                <a:latin typeface="Calibri" panose="020F0502020204030204"/>
              </a:rPr>
              <a:pPr>
                <a:spcAft>
                  <a:spcPts val="600"/>
                </a:spcAft>
                <a:defRPr/>
              </a:pPr>
              <a:t>152</a:t>
            </a:fld>
            <a:endParaRPr lang="en-US">
              <a:solidFill>
                <a:schemeClr val="tx1">
                  <a:lumMod val="50000"/>
                  <a:lumOff val="50000"/>
                </a:schemeClr>
              </a:solidFill>
              <a:latin typeface="Calibri" panose="020F0502020204030204"/>
            </a:endParaRPr>
          </a:p>
        </p:txBody>
      </p:sp>
      <p:sp>
        <p:nvSpPr>
          <p:cNvPr id="38" name="Freeform: Shape 3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7" name="Image 6">
            <a:extLst>
              <a:ext uri="{FF2B5EF4-FFF2-40B4-BE49-F238E27FC236}">
                <a16:creationId xmlns:a16="http://schemas.microsoft.com/office/drawing/2014/main" id="{BB5CD14B-E359-4E64-9BA6-531BEC0CAB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029" b="-2"/>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4" name="Espace réservé du pied de page 3"/>
          <p:cNvSpPr>
            <a:spLocks noGrp="1"/>
          </p:cNvSpPr>
          <p:nvPr>
            <p:ph type="ftr" sz="quarter" idx="11"/>
          </p:nvPr>
        </p:nvSpPr>
        <p:spPr>
          <a:xfrm>
            <a:off x="804672" y="6227064"/>
            <a:ext cx="10588752" cy="320040"/>
          </a:xfrm>
        </p:spPr>
        <p:txBody>
          <a:bodyPr vert="horz" lIns="91440" tIns="45720" rIns="91440" bIns="45720" rtlCol="0" anchor="ctr">
            <a:normAutofit/>
          </a:bodyPr>
          <a:lstStyle/>
          <a:p>
            <a:pPr>
              <a:defRPr/>
            </a:pPr>
            <a:endParaRPr lang="en-US" kern="1200">
              <a:solidFill>
                <a:schemeClr val="tx1">
                  <a:lumMod val="50000"/>
                  <a:lumOff val="50000"/>
                </a:schemeClr>
              </a:solidFill>
              <a:latin typeface="Calibri" panose="020F0502020204030204"/>
              <a:ea typeface="+mn-ea"/>
              <a:cs typeface="+mn-cs"/>
            </a:endParaRPr>
          </a:p>
        </p:txBody>
      </p:sp>
    </p:spTree>
    <p:extLst>
      <p:ext uri="{BB962C8B-B14F-4D97-AF65-F5344CB8AC3E}">
        <p14:creationId xmlns:p14="http://schemas.microsoft.com/office/powerpoint/2010/main" val="17231924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Lexique</a:t>
            </a:r>
          </a:p>
        </p:txBody>
      </p:sp>
      <p:sp>
        <p:nvSpPr>
          <p:cNvPr id="3" name="Espace réservé du contenu 2"/>
          <p:cNvSpPr>
            <a:spLocks noGrp="1"/>
          </p:cNvSpPr>
          <p:nvPr>
            <p:ph idx="1"/>
          </p:nvPr>
        </p:nvSpPr>
        <p:spPr/>
        <p:txBody>
          <a:bodyPr/>
          <a:lstStyle/>
          <a:p>
            <a:r>
              <a:rPr lang="fr-FR" dirty="0"/>
              <a:t>RGPD ou GDPR : règlement européen sur la protection des données.</a:t>
            </a:r>
          </a:p>
          <a:p>
            <a:r>
              <a:rPr lang="fr-FR" dirty="0"/>
              <a:t>DACP : règlement des données à caractère personnel.</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153</a:t>
            </a:fld>
            <a:endParaRPr lang="fr-FR"/>
          </a:p>
        </p:txBody>
      </p:sp>
    </p:spTree>
    <p:extLst>
      <p:ext uri="{BB962C8B-B14F-4D97-AF65-F5344CB8AC3E}">
        <p14:creationId xmlns:p14="http://schemas.microsoft.com/office/powerpoint/2010/main" val="1850074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GPDR</a:t>
            </a:r>
          </a:p>
        </p:txBody>
      </p:sp>
      <p:sp>
        <p:nvSpPr>
          <p:cNvPr id="3" name="Espace réservé du contenu 2"/>
          <p:cNvSpPr>
            <a:spLocks noGrp="1"/>
          </p:cNvSpPr>
          <p:nvPr>
            <p:ph idx="1"/>
          </p:nvPr>
        </p:nvSpPr>
        <p:spPr/>
        <p:txBody>
          <a:bodyPr/>
          <a:lstStyle/>
          <a:p>
            <a:r>
              <a:rPr lang="fr-FR" dirty="0"/>
              <a:t>Règlement obligatoire à partir de 2018, remplace la directive de 1995 sur la protection des données et qui chaque pays membre de  l’union européenne avait transposé de son droit national.</a:t>
            </a:r>
          </a:p>
          <a:p>
            <a:endParaRPr lang="fr-FR" dirty="0"/>
          </a:p>
          <a:p>
            <a:r>
              <a:rPr lang="fr-FR" dirty="0"/>
              <a:t>Objectif : Renforcement de la protection des données individuelles.</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154</a:t>
            </a:fld>
            <a:endParaRPr lang="fr-FR"/>
          </a:p>
        </p:txBody>
      </p:sp>
    </p:spTree>
    <p:extLst>
      <p:ext uri="{BB962C8B-B14F-4D97-AF65-F5344CB8AC3E}">
        <p14:creationId xmlns:p14="http://schemas.microsoft.com/office/powerpoint/2010/main" val="10092940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DACP</a:t>
            </a:r>
          </a:p>
        </p:txBody>
      </p:sp>
      <p:sp>
        <p:nvSpPr>
          <p:cNvPr id="3" name="Espace réservé du contenu 2"/>
          <p:cNvSpPr>
            <a:spLocks noGrp="1"/>
          </p:cNvSpPr>
          <p:nvPr>
            <p:ph idx="1"/>
          </p:nvPr>
        </p:nvSpPr>
        <p:spPr>
          <a:xfrm>
            <a:off x="467139" y="1431235"/>
            <a:ext cx="5628861" cy="4610791"/>
          </a:xfrm>
        </p:spPr>
        <p:txBody>
          <a:bodyPr>
            <a:normAutofit fontScale="92500" lnSpcReduction="20000"/>
          </a:bodyPr>
          <a:lstStyle/>
          <a:p>
            <a:pPr marL="0" indent="0" algn="just">
              <a:buNone/>
            </a:pPr>
            <a:r>
              <a:rPr lang="fr-FR" dirty="0"/>
              <a:t>C’est toute information relative à une personne physique susceptible d’être identifiée, directement ou indirectement.</a:t>
            </a:r>
          </a:p>
          <a:p>
            <a:pPr marL="0" indent="0" algn="just">
              <a:buNone/>
            </a:pPr>
            <a:r>
              <a:rPr lang="fr-FR" dirty="0"/>
              <a:t>Exemple: un nom, une photo, une empreinte, une adresse postale, une adresse mail, un numéro de téléphone, un numéro de sécurité sociale, un matricule interne, une adresse IP, un identifiant de connexion informatique, un enregistrement vocal, etc…</a:t>
            </a:r>
          </a:p>
          <a:p>
            <a:pPr marL="0" indent="0" algn="just">
              <a:buNone/>
            </a:pPr>
            <a:endParaRPr lang="fr-FR" dirty="0"/>
          </a:p>
          <a:p>
            <a:pPr marL="0" indent="0" algn="just">
              <a:buNone/>
            </a:pPr>
            <a:r>
              <a:rPr lang="fr-FR" dirty="0"/>
              <a:t>Peu importe que ces informations soient confidentielles ou publiques.</a:t>
            </a:r>
          </a:p>
          <a:p>
            <a:pPr marL="0" indent="0">
              <a:buNone/>
            </a:pPr>
            <a:endParaRPr lang="fr-FR" dirty="0"/>
          </a:p>
          <a:p>
            <a:pPr marL="0" indent="0">
              <a:buNone/>
            </a:pPr>
            <a:endParaRPr lang="fr-FR" dirty="0"/>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155</a:t>
            </a:fld>
            <a:endParaRPr lang="fr-FR"/>
          </a:p>
        </p:txBody>
      </p:sp>
      <p:pic>
        <p:nvPicPr>
          <p:cNvPr id="6" name="Espace réservé du contenu 6">
            <a:extLst>
              <a:ext uri="{FF2B5EF4-FFF2-40B4-BE49-F238E27FC236}">
                <a16:creationId xmlns:a16="http://schemas.microsoft.com/office/drawing/2014/main" id="{14C3123D-CD34-4E52-A14D-2C9D3D000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788" y="365125"/>
            <a:ext cx="6099212" cy="5681577"/>
          </a:xfrm>
          <a:prstGeom prst="rect">
            <a:avLst/>
          </a:prstGeom>
        </p:spPr>
      </p:pic>
    </p:spTree>
    <p:extLst>
      <p:ext uri="{BB962C8B-B14F-4D97-AF65-F5344CB8AC3E}">
        <p14:creationId xmlns:p14="http://schemas.microsoft.com/office/powerpoint/2010/main" val="2512175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Rétrospective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156</a:t>
            </a:fld>
            <a:endParaRPr lang="fr-FR"/>
          </a:p>
        </p:txBody>
      </p:sp>
      <p:sp>
        <p:nvSpPr>
          <p:cNvPr id="6" name="Double flèche horizontale 5"/>
          <p:cNvSpPr/>
          <p:nvPr/>
        </p:nvSpPr>
        <p:spPr>
          <a:xfrm>
            <a:off x="1010653" y="3388077"/>
            <a:ext cx="9801725" cy="7539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010653" y="2834079"/>
            <a:ext cx="685800" cy="369332"/>
          </a:xfrm>
          <a:prstGeom prst="rect">
            <a:avLst/>
          </a:prstGeom>
          <a:noFill/>
        </p:spPr>
        <p:txBody>
          <a:bodyPr wrap="square" rtlCol="0">
            <a:spAutoFit/>
          </a:bodyPr>
          <a:lstStyle/>
          <a:p>
            <a:r>
              <a:rPr lang="fr-FR" dirty="0"/>
              <a:t>2012</a:t>
            </a:r>
          </a:p>
        </p:txBody>
      </p:sp>
      <p:sp>
        <p:nvSpPr>
          <p:cNvPr id="9" name="ZoneTexte 8"/>
          <p:cNvSpPr txBox="1"/>
          <p:nvPr/>
        </p:nvSpPr>
        <p:spPr>
          <a:xfrm>
            <a:off x="10136604" y="2777751"/>
            <a:ext cx="685800" cy="369332"/>
          </a:xfrm>
          <a:prstGeom prst="rect">
            <a:avLst/>
          </a:prstGeom>
          <a:noFill/>
        </p:spPr>
        <p:txBody>
          <a:bodyPr wrap="square" rtlCol="0">
            <a:spAutoFit/>
          </a:bodyPr>
          <a:lstStyle/>
          <a:p>
            <a:r>
              <a:rPr lang="fr-FR" dirty="0"/>
              <a:t>2017</a:t>
            </a:r>
          </a:p>
        </p:txBody>
      </p:sp>
      <p:sp>
        <p:nvSpPr>
          <p:cNvPr id="10" name="ZoneTexte 9"/>
          <p:cNvSpPr txBox="1"/>
          <p:nvPr/>
        </p:nvSpPr>
        <p:spPr>
          <a:xfrm>
            <a:off x="1010653" y="4567716"/>
            <a:ext cx="1876925" cy="646331"/>
          </a:xfrm>
          <a:prstGeom prst="rect">
            <a:avLst/>
          </a:prstGeom>
          <a:noFill/>
        </p:spPr>
        <p:txBody>
          <a:bodyPr wrap="square" rtlCol="0">
            <a:spAutoFit/>
          </a:bodyPr>
          <a:lstStyle/>
          <a:p>
            <a:r>
              <a:rPr lang="fr-FR" dirty="0"/>
              <a:t>Proposition du texte au consort</a:t>
            </a:r>
          </a:p>
        </p:txBody>
      </p:sp>
      <p:sp>
        <p:nvSpPr>
          <p:cNvPr id="12" name="ZoneTexte 11"/>
          <p:cNvSpPr txBox="1"/>
          <p:nvPr/>
        </p:nvSpPr>
        <p:spPr>
          <a:xfrm>
            <a:off x="4259179" y="4622955"/>
            <a:ext cx="986588" cy="646331"/>
          </a:xfrm>
          <a:prstGeom prst="rect">
            <a:avLst/>
          </a:prstGeom>
          <a:noFill/>
        </p:spPr>
        <p:txBody>
          <a:bodyPr wrap="square" rtlCol="0">
            <a:spAutoFit/>
          </a:bodyPr>
          <a:lstStyle/>
          <a:p>
            <a:r>
              <a:rPr lang="fr-FR" dirty="0"/>
              <a:t>Vote positif</a:t>
            </a:r>
          </a:p>
        </p:txBody>
      </p:sp>
      <p:sp>
        <p:nvSpPr>
          <p:cNvPr id="13" name="ZoneTexte 12"/>
          <p:cNvSpPr txBox="1"/>
          <p:nvPr/>
        </p:nvSpPr>
        <p:spPr>
          <a:xfrm>
            <a:off x="6617368" y="4622955"/>
            <a:ext cx="1227220" cy="369332"/>
          </a:xfrm>
          <a:prstGeom prst="rect">
            <a:avLst/>
          </a:prstGeom>
          <a:noFill/>
        </p:spPr>
        <p:txBody>
          <a:bodyPr wrap="square" rtlCol="0">
            <a:spAutoFit/>
          </a:bodyPr>
          <a:lstStyle/>
          <a:p>
            <a:r>
              <a:rPr lang="fr-FR" dirty="0"/>
              <a:t>Adaptation</a:t>
            </a:r>
          </a:p>
        </p:txBody>
      </p:sp>
      <p:sp>
        <p:nvSpPr>
          <p:cNvPr id="14" name="ZoneTexte 13"/>
          <p:cNvSpPr txBox="1"/>
          <p:nvPr/>
        </p:nvSpPr>
        <p:spPr>
          <a:xfrm>
            <a:off x="9216189" y="4567716"/>
            <a:ext cx="1227220" cy="646331"/>
          </a:xfrm>
          <a:prstGeom prst="rect">
            <a:avLst/>
          </a:prstGeom>
          <a:noFill/>
        </p:spPr>
        <p:txBody>
          <a:bodyPr wrap="square" rtlCol="0">
            <a:spAutoFit/>
          </a:bodyPr>
          <a:lstStyle/>
          <a:p>
            <a:r>
              <a:rPr lang="fr-FR" dirty="0"/>
              <a:t>Mise en conformité</a:t>
            </a:r>
          </a:p>
        </p:txBody>
      </p:sp>
      <p:sp>
        <p:nvSpPr>
          <p:cNvPr id="16" name="ZoneTexte 15"/>
          <p:cNvSpPr txBox="1"/>
          <p:nvPr/>
        </p:nvSpPr>
        <p:spPr>
          <a:xfrm>
            <a:off x="4259179" y="2825877"/>
            <a:ext cx="685800" cy="369332"/>
          </a:xfrm>
          <a:prstGeom prst="rect">
            <a:avLst/>
          </a:prstGeom>
          <a:noFill/>
        </p:spPr>
        <p:txBody>
          <a:bodyPr wrap="square" rtlCol="0">
            <a:spAutoFit/>
          </a:bodyPr>
          <a:lstStyle/>
          <a:p>
            <a:r>
              <a:rPr lang="fr-FR" dirty="0"/>
              <a:t>2015</a:t>
            </a:r>
          </a:p>
        </p:txBody>
      </p:sp>
      <p:sp>
        <p:nvSpPr>
          <p:cNvPr id="17" name="ZoneTexte 16"/>
          <p:cNvSpPr txBox="1"/>
          <p:nvPr/>
        </p:nvSpPr>
        <p:spPr>
          <a:xfrm>
            <a:off x="6888078" y="2837999"/>
            <a:ext cx="685800" cy="369332"/>
          </a:xfrm>
          <a:prstGeom prst="rect">
            <a:avLst/>
          </a:prstGeom>
          <a:noFill/>
        </p:spPr>
        <p:txBody>
          <a:bodyPr wrap="square" rtlCol="0">
            <a:spAutoFit/>
          </a:bodyPr>
          <a:lstStyle/>
          <a:p>
            <a:r>
              <a:rPr lang="fr-FR" dirty="0"/>
              <a:t>2016</a:t>
            </a:r>
          </a:p>
        </p:txBody>
      </p:sp>
    </p:spTree>
    <p:extLst>
      <p:ext uri="{BB962C8B-B14F-4D97-AF65-F5344CB8AC3E}">
        <p14:creationId xmlns:p14="http://schemas.microsoft.com/office/powerpoint/2010/main" val="24168969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Périmètre </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157</a:t>
            </a:fld>
            <a:endParaRPr lang="fr-FR"/>
          </a:p>
        </p:txBody>
      </p:sp>
      <p:sp>
        <p:nvSpPr>
          <p:cNvPr id="8" name="Espace réservé du contenu 7">
            <a:extLst>
              <a:ext uri="{FF2B5EF4-FFF2-40B4-BE49-F238E27FC236}">
                <a16:creationId xmlns:a16="http://schemas.microsoft.com/office/drawing/2014/main" id="{5AC4B41C-63BF-4D4D-B782-AED4421C4D35}"/>
              </a:ext>
            </a:extLst>
          </p:cNvPr>
          <p:cNvSpPr>
            <a:spLocks noGrp="1"/>
          </p:cNvSpPr>
          <p:nvPr>
            <p:ph idx="1"/>
          </p:nvPr>
        </p:nvSpPr>
        <p:spPr/>
        <p:txBody>
          <a:bodyPr/>
          <a:lstStyle/>
          <a:p>
            <a:pPr algn="just"/>
            <a:r>
              <a:rPr lang="fr-FR" b="1" dirty="0"/>
              <a:t>Les règles et obligations du GDPR s’appliquent au traitement – automatisé ou non – des données à caractère personnel</a:t>
            </a:r>
            <a:r>
              <a:rPr lang="fr-FR" dirty="0"/>
              <a:t>. L’objectif du GDPR est de renforcer l’encadrement des pratiques en matière de collecte et d’utilisation des données à caractère personnel. Le RGPD donne une définition précise des « données à caractère personnel » (DCP) : il s’agit de « </a:t>
            </a:r>
            <a:r>
              <a:rPr lang="fr-FR" b="1" dirty="0">
                <a:effectLst/>
              </a:rPr>
              <a:t>toute information se rapportant à une personne physique identifiée ou identifiable</a:t>
            </a:r>
            <a:r>
              <a:rPr lang="fr-FR" dirty="0"/>
              <a:t> ». </a:t>
            </a:r>
          </a:p>
        </p:txBody>
      </p:sp>
    </p:spTree>
    <p:extLst>
      <p:ext uri="{BB962C8B-B14F-4D97-AF65-F5344CB8AC3E}">
        <p14:creationId xmlns:p14="http://schemas.microsoft.com/office/powerpoint/2010/main" val="17027180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6C3FB4-5C40-4081-B9EC-6A6217A194C8}"/>
              </a:ext>
            </a:extLst>
          </p:cNvPr>
          <p:cNvSpPr>
            <a:spLocks noGrp="1"/>
          </p:cNvSpPr>
          <p:nvPr>
            <p:ph type="title"/>
          </p:nvPr>
        </p:nvSpPr>
        <p:spPr/>
        <p:txBody>
          <a:bodyPr/>
          <a:lstStyle/>
          <a:p>
            <a:r>
              <a:rPr lang="fr-FR" dirty="0"/>
              <a:t>6 points clés</a:t>
            </a:r>
          </a:p>
        </p:txBody>
      </p:sp>
      <p:sp>
        <p:nvSpPr>
          <p:cNvPr id="4" name="Espace réservé du pied de page 3">
            <a:extLst>
              <a:ext uri="{FF2B5EF4-FFF2-40B4-BE49-F238E27FC236}">
                <a16:creationId xmlns:a16="http://schemas.microsoft.com/office/drawing/2014/main" id="{2B8E5207-0C64-4FFA-9D9B-C5358F60F49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D2F1EA7-A590-44B9-8A96-A91A0EF5CC64}"/>
              </a:ext>
            </a:extLst>
          </p:cNvPr>
          <p:cNvSpPr>
            <a:spLocks noGrp="1"/>
          </p:cNvSpPr>
          <p:nvPr>
            <p:ph type="sldNum" sz="quarter" idx="12"/>
          </p:nvPr>
        </p:nvSpPr>
        <p:spPr/>
        <p:txBody>
          <a:bodyPr/>
          <a:lstStyle/>
          <a:p>
            <a:fld id="{90DF1D05-78F1-4EE7-8179-D06090A3B736}" type="slidenum">
              <a:rPr lang="fr-FR" smtClean="0"/>
              <a:t>158</a:t>
            </a:fld>
            <a:endParaRPr lang="fr-FR"/>
          </a:p>
        </p:txBody>
      </p:sp>
      <p:pic>
        <p:nvPicPr>
          <p:cNvPr id="6" name="Espace réservé du contenu 6">
            <a:extLst>
              <a:ext uri="{FF2B5EF4-FFF2-40B4-BE49-F238E27FC236}">
                <a16:creationId xmlns:a16="http://schemas.microsoft.com/office/drawing/2014/main" id="{A5A60A36-62BC-4A59-8F26-C753B540E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759" y="1382314"/>
            <a:ext cx="8844482" cy="4974036"/>
          </a:xfrm>
        </p:spPr>
      </p:pic>
    </p:spTree>
    <p:extLst>
      <p:ext uri="{BB962C8B-B14F-4D97-AF65-F5344CB8AC3E}">
        <p14:creationId xmlns:p14="http://schemas.microsoft.com/office/powerpoint/2010/main" val="41477671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AAA638-969C-4F9C-9A24-1D6046F0C674}"/>
              </a:ext>
            </a:extLst>
          </p:cNvPr>
          <p:cNvSpPr>
            <a:spLocks noGrp="1"/>
          </p:cNvSpPr>
          <p:nvPr>
            <p:ph type="title"/>
          </p:nvPr>
        </p:nvSpPr>
        <p:spPr/>
        <p:txBody>
          <a:bodyPr/>
          <a:lstStyle/>
          <a:p>
            <a:r>
              <a:rPr lang="fr-FR" dirty="0"/>
              <a:t>Risques/sanctions</a:t>
            </a:r>
          </a:p>
        </p:txBody>
      </p:sp>
      <p:pic>
        <p:nvPicPr>
          <p:cNvPr id="7" name="Espace réservé du contenu 6">
            <a:extLst>
              <a:ext uri="{FF2B5EF4-FFF2-40B4-BE49-F238E27FC236}">
                <a16:creationId xmlns:a16="http://schemas.microsoft.com/office/drawing/2014/main" id="{1DF7D81D-10B4-4921-90ED-020E791121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7776" y="1690688"/>
            <a:ext cx="5876448" cy="4539844"/>
          </a:xfrm>
        </p:spPr>
      </p:pic>
      <p:sp>
        <p:nvSpPr>
          <p:cNvPr id="4" name="Espace réservé du pied de page 3">
            <a:extLst>
              <a:ext uri="{FF2B5EF4-FFF2-40B4-BE49-F238E27FC236}">
                <a16:creationId xmlns:a16="http://schemas.microsoft.com/office/drawing/2014/main" id="{99DAEFD9-53A4-4F20-8A39-1836D4C06C9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84C58C-BD67-4DC3-B871-CA863F2F3FA2}"/>
              </a:ext>
            </a:extLst>
          </p:cNvPr>
          <p:cNvSpPr>
            <a:spLocks noGrp="1"/>
          </p:cNvSpPr>
          <p:nvPr>
            <p:ph type="sldNum" sz="quarter" idx="12"/>
          </p:nvPr>
        </p:nvSpPr>
        <p:spPr/>
        <p:txBody>
          <a:bodyPr/>
          <a:lstStyle/>
          <a:p>
            <a:fld id="{90DF1D05-78F1-4EE7-8179-D06090A3B736}" type="slidenum">
              <a:rPr lang="fr-FR" smtClean="0"/>
              <a:t>159</a:t>
            </a:fld>
            <a:endParaRPr lang="fr-FR"/>
          </a:p>
        </p:txBody>
      </p:sp>
    </p:spTree>
    <p:extLst>
      <p:ext uri="{BB962C8B-B14F-4D97-AF65-F5344CB8AC3E}">
        <p14:creationId xmlns:p14="http://schemas.microsoft.com/office/powerpoint/2010/main" val="208488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827D16-CCC0-46F5-ADDE-49705D08E2A4}"/>
              </a:ext>
            </a:extLst>
          </p:cNvPr>
          <p:cNvSpPr>
            <a:spLocks noGrp="1"/>
          </p:cNvSpPr>
          <p:nvPr>
            <p:ph type="title"/>
          </p:nvPr>
        </p:nvSpPr>
        <p:spPr/>
        <p:txBody>
          <a:bodyPr/>
          <a:lstStyle/>
          <a:p>
            <a:r>
              <a:rPr lang="fr-FR" dirty="0"/>
              <a:t>Business Intelligence</a:t>
            </a:r>
          </a:p>
        </p:txBody>
      </p:sp>
      <p:sp>
        <p:nvSpPr>
          <p:cNvPr id="3" name="Espace réservé du contenu 2">
            <a:extLst>
              <a:ext uri="{FF2B5EF4-FFF2-40B4-BE49-F238E27FC236}">
                <a16:creationId xmlns:a16="http://schemas.microsoft.com/office/drawing/2014/main" id="{47CFCC5F-2C63-4DB3-9064-3F04D997C205}"/>
              </a:ext>
            </a:extLst>
          </p:cNvPr>
          <p:cNvSpPr>
            <a:spLocks noGrp="1"/>
          </p:cNvSpPr>
          <p:nvPr>
            <p:ph idx="1"/>
          </p:nvPr>
        </p:nvSpPr>
        <p:spPr/>
        <p:txBody>
          <a:bodyPr>
            <a:normAutofit lnSpcReduction="10000"/>
          </a:bodyPr>
          <a:lstStyle/>
          <a:p>
            <a:pPr algn="just"/>
            <a:r>
              <a:rPr lang="fr-FR" dirty="0"/>
              <a:t>OLTP et OLAP sont deux systèmes courants de gestion des données. OLTP(traitement des transactions en ligne) est une catégorie de systèmes qui gère le traitement des transactions. </a:t>
            </a:r>
          </a:p>
          <a:p>
            <a:pPr algn="just"/>
            <a:endParaRPr lang="fr-FR" dirty="0"/>
          </a:p>
          <a:p>
            <a:pPr algn="just"/>
            <a:r>
              <a:rPr lang="fr-FR" dirty="0"/>
              <a:t>OLAP(Online </a:t>
            </a:r>
            <a:r>
              <a:rPr lang="fr-FR" dirty="0" err="1"/>
              <a:t>Analytical</a:t>
            </a:r>
            <a:r>
              <a:rPr lang="fr-FR" dirty="0"/>
              <a:t> </a:t>
            </a:r>
            <a:r>
              <a:rPr lang="fr-FR" dirty="0" err="1"/>
              <a:t>Processing</a:t>
            </a:r>
            <a:r>
              <a:rPr lang="fr-FR" dirty="0"/>
              <a:t>), comme son nom l’indique est une compilation de méthodes multidimensionnelles. OLAP est un outil de BI. </a:t>
            </a:r>
          </a:p>
          <a:p>
            <a:pPr algn="just"/>
            <a:endParaRPr lang="fr-FR" dirty="0"/>
          </a:p>
          <a:p>
            <a:pPr algn="just"/>
            <a:r>
              <a:rPr lang="fr-FR" dirty="0"/>
              <a:t>BI désigne des méthodes informatiques permettant d’identifier et d’extraire des informations utiles à partir de données d’entreprise.</a:t>
            </a:r>
          </a:p>
        </p:txBody>
      </p:sp>
      <p:sp>
        <p:nvSpPr>
          <p:cNvPr id="4" name="Espace réservé du pied de page 3">
            <a:extLst>
              <a:ext uri="{FF2B5EF4-FFF2-40B4-BE49-F238E27FC236}">
                <a16:creationId xmlns:a16="http://schemas.microsoft.com/office/drawing/2014/main" id="{70B0C52A-AFA0-423B-9247-397336484C6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DE3B920-FEE7-48A0-89CD-E0802B1A553E}"/>
              </a:ext>
            </a:extLst>
          </p:cNvPr>
          <p:cNvSpPr>
            <a:spLocks noGrp="1"/>
          </p:cNvSpPr>
          <p:nvPr>
            <p:ph type="sldNum" sz="quarter" idx="12"/>
          </p:nvPr>
        </p:nvSpPr>
        <p:spPr/>
        <p:txBody>
          <a:bodyPr/>
          <a:lstStyle/>
          <a:p>
            <a:fld id="{90DF1D05-78F1-4EE7-8179-D06090A3B736}" type="slidenum">
              <a:rPr lang="fr-FR" smtClean="0"/>
              <a:t>16</a:t>
            </a:fld>
            <a:endParaRPr lang="fr-FR"/>
          </a:p>
        </p:txBody>
      </p:sp>
    </p:spTree>
    <p:extLst>
      <p:ext uri="{BB962C8B-B14F-4D97-AF65-F5344CB8AC3E}">
        <p14:creationId xmlns:p14="http://schemas.microsoft.com/office/powerpoint/2010/main" val="32295963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52602-6F6B-4269-86BE-4B4FF9670C3B}"/>
              </a:ext>
            </a:extLst>
          </p:cNvPr>
          <p:cNvSpPr>
            <a:spLocks noGrp="1"/>
          </p:cNvSpPr>
          <p:nvPr>
            <p:ph type="title"/>
          </p:nvPr>
        </p:nvSpPr>
        <p:spPr/>
        <p:txBody>
          <a:bodyPr/>
          <a:lstStyle/>
          <a:p>
            <a:r>
              <a:rPr lang="fr-FR" dirty="0"/>
              <a:t>Plan d’action </a:t>
            </a:r>
          </a:p>
        </p:txBody>
      </p:sp>
      <p:sp>
        <p:nvSpPr>
          <p:cNvPr id="3" name="Espace réservé du contenu 2">
            <a:extLst>
              <a:ext uri="{FF2B5EF4-FFF2-40B4-BE49-F238E27FC236}">
                <a16:creationId xmlns:a16="http://schemas.microsoft.com/office/drawing/2014/main" id="{F9352DE4-82F3-47AA-A743-D120DFB76049}"/>
              </a:ext>
            </a:extLst>
          </p:cNvPr>
          <p:cNvSpPr>
            <a:spLocks noGrp="1"/>
          </p:cNvSpPr>
          <p:nvPr>
            <p:ph idx="1"/>
          </p:nvPr>
        </p:nvSpPr>
        <p:spPr/>
        <p:txBody>
          <a:bodyPr/>
          <a:lstStyle/>
          <a:p>
            <a:pPr marL="0" indent="0">
              <a:buNone/>
            </a:pPr>
            <a:r>
              <a:rPr lang="fr-FR" dirty="0"/>
              <a:t>En 3 étapes :</a:t>
            </a:r>
          </a:p>
          <a:p>
            <a:endParaRPr lang="fr-FR" dirty="0"/>
          </a:p>
          <a:p>
            <a:r>
              <a:rPr lang="fr-FR" dirty="0"/>
              <a:t>Etat des lieux</a:t>
            </a:r>
          </a:p>
          <a:p>
            <a:r>
              <a:rPr lang="fr-FR" dirty="0"/>
              <a:t>Organisons la mise en conformité</a:t>
            </a:r>
          </a:p>
          <a:p>
            <a:r>
              <a:rPr lang="fr-FR" dirty="0"/>
              <a:t>Sensibilisation et formation </a:t>
            </a:r>
          </a:p>
        </p:txBody>
      </p:sp>
      <p:sp>
        <p:nvSpPr>
          <p:cNvPr id="4" name="Espace réservé du pied de page 3">
            <a:extLst>
              <a:ext uri="{FF2B5EF4-FFF2-40B4-BE49-F238E27FC236}">
                <a16:creationId xmlns:a16="http://schemas.microsoft.com/office/drawing/2014/main" id="{C2AC0C3B-9BFC-425F-BD3B-01732D90509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F344EDC-F94C-46A4-A451-8BAC69FA387F}"/>
              </a:ext>
            </a:extLst>
          </p:cNvPr>
          <p:cNvSpPr>
            <a:spLocks noGrp="1"/>
          </p:cNvSpPr>
          <p:nvPr>
            <p:ph type="sldNum" sz="quarter" idx="12"/>
          </p:nvPr>
        </p:nvSpPr>
        <p:spPr/>
        <p:txBody>
          <a:bodyPr/>
          <a:lstStyle/>
          <a:p>
            <a:fld id="{90DF1D05-78F1-4EE7-8179-D06090A3B736}" type="slidenum">
              <a:rPr lang="fr-FR" smtClean="0"/>
              <a:t>160</a:t>
            </a:fld>
            <a:endParaRPr lang="fr-FR"/>
          </a:p>
        </p:txBody>
      </p:sp>
    </p:spTree>
    <p:extLst>
      <p:ext uri="{BB962C8B-B14F-4D97-AF65-F5344CB8AC3E}">
        <p14:creationId xmlns:p14="http://schemas.microsoft.com/office/powerpoint/2010/main" val="1563300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6C09BC-2332-4281-953D-5B23398F08EF}"/>
              </a:ext>
            </a:extLst>
          </p:cNvPr>
          <p:cNvSpPr>
            <a:spLocks noGrp="1"/>
          </p:cNvSpPr>
          <p:nvPr>
            <p:ph type="title"/>
          </p:nvPr>
        </p:nvSpPr>
        <p:spPr/>
        <p:txBody>
          <a:bodyPr/>
          <a:lstStyle/>
          <a:p>
            <a:r>
              <a:rPr lang="fr-FR" dirty="0"/>
              <a:t>Key IT </a:t>
            </a:r>
            <a:r>
              <a:rPr lang="fr-FR" dirty="0" err="1"/>
              <a:t>Considerations</a:t>
            </a:r>
            <a:endParaRPr lang="fr-FR" dirty="0"/>
          </a:p>
        </p:txBody>
      </p:sp>
      <p:sp>
        <p:nvSpPr>
          <p:cNvPr id="3" name="Espace réservé du contenu 2">
            <a:extLst>
              <a:ext uri="{FF2B5EF4-FFF2-40B4-BE49-F238E27FC236}">
                <a16:creationId xmlns:a16="http://schemas.microsoft.com/office/drawing/2014/main" id="{FB931C70-CCE3-4C1E-A52B-40986CD7E0FA}"/>
              </a:ext>
            </a:extLst>
          </p:cNvPr>
          <p:cNvSpPr>
            <a:spLocks noGrp="1"/>
          </p:cNvSpPr>
          <p:nvPr>
            <p:ph idx="1"/>
          </p:nvPr>
        </p:nvSpPr>
        <p:spPr/>
        <p:txBody>
          <a:bodyPr/>
          <a:lstStyle/>
          <a:p>
            <a:pPr algn="just"/>
            <a:r>
              <a:rPr lang="fr-FR" dirty="0"/>
              <a:t>« </a:t>
            </a:r>
            <a:r>
              <a:rPr lang="fr-FR" dirty="0" err="1"/>
              <a:t>Privacy</a:t>
            </a:r>
            <a:r>
              <a:rPr lang="fr-FR" dirty="0"/>
              <a:t> by default »</a:t>
            </a:r>
          </a:p>
          <a:p>
            <a:pPr algn="just"/>
            <a:endParaRPr lang="fr-FR" dirty="0"/>
          </a:p>
          <a:p>
            <a:pPr algn="just"/>
            <a:r>
              <a:rPr lang="fr-FR" dirty="0"/>
              <a:t>C’est la conséquence du </a:t>
            </a:r>
            <a:r>
              <a:rPr lang="fr-FR" dirty="0" err="1"/>
              <a:t>privacy</a:t>
            </a:r>
            <a:r>
              <a:rPr lang="fr-FR" dirty="0"/>
              <a:t> by design, qui implique que  dès la conception du service ou du produit, le plus haut niveau de protection de la vie privée soit mis en place et applicable par défaut.</a:t>
            </a:r>
          </a:p>
          <a:p>
            <a:pPr algn="just"/>
            <a:endParaRPr lang="fr-FR" dirty="0"/>
          </a:p>
          <a:p>
            <a:pPr algn="just"/>
            <a:r>
              <a:rPr lang="fr-FR" dirty="0"/>
              <a:t>C’est-à-dire que sans aucune intervention de la part de l’utilisateur, l’ensemble des mesures disponibles afin de protéger les données personnelles et d’en limiter la collecte doit être activé.</a:t>
            </a:r>
          </a:p>
        </p:txBody>
      </p:sp>
      <p:sp>
        <p:nvSpPr>
          <p:cNvPr id="4" name="Espace réservé du pied de page 3">
            <a:extLst>
              <a:ext uri="{FF2B5EF4-FFF2-40B4-BE49-F238E27FC236}">
                <a16:creationId xmlns:a16="http://schemas.microsoft.com/office/drawing/2014/main" id="{D1BC9691-461F-4FA3-9886-71F04019C0C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E75352B-2BB3-42AA-9BB2-CDF73E313C17}"/>
              </a:ext>
            </a:extLst>
          </p:cNvPr>
          <p:cNvSpPr>
            <a:spLocks noGrp="1"/>
          </p:cNvSpPr>
          <p:nvPr>
            <p:ph type="sldNum" sz="quarter" idx="12"/>
          </p:nvPr>
        </p:nvSpPr>
        <p:spPr/>
        <p:txBody>
          <a:bodyPr/>
          <a:lstStyle/>
          <a:p>
            <a:fld id="{90DF1D05-78F1-4EE7-8179-D06090A3B736}" type="slidenum">
              <a:rPr lang="fr-FR" smtClean="0"/>
              <a:t>161</a:t>
            </a:fld>
            <a:endParaRPr lang="fr-FR"/>
          </a:p>
        </p:txBody>
      </p:sp>
    </p:spTree>
    <p:extLst>
      <p:ext uri="{BB962C8B-B14F-4D97-AF65-F5344CB8AC3E}">
        <p14:creationId xmlns:p14="http://schemas.microsoft.com/office/powerpoint/2010/main" val="14132854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9A9E05-0B2E-4CC1-AA92-E388E1CBDBB4}"/>
              </a:ext>
            </a:extLst>
          </p:cNvPr>
          <p:cNvSpPr>
            <a:spLocks noGrp="1"/>
          </p:cNvSpPr>
          <p:nvPr>
            <p:ph type="title"/>
          </p:nvPr>
        </p:nvSpPr>
        <p:spPr/>
        <p:txBody>
          <a:bodyPr/>
          <a:lstStyle/>
          <a:p>
            <a:r>
              <a:rPr lang="fr-FR" dirty="0"/>
              <a:t>Key IT </a:t>
            </a:r>
            <a:r>
              <a:rPr lang="fr-FR" dirty="0" err="1"/>
              <a:t>Considerations</a:t>
            </a:r>
            <a:endParaRPr lang="fr-FR" dirty="0"/>
          </a:p>
        </p:txBody>
      </p:sp>
      <p:sp>
        <p:nvSpPr>
          <p:cNvPr id="3" name="Espace réservé du contenu 2">
            <a:extLst>
              <a:ext uri="{FF2B5EF4-FFF2-40B4-BE49-F238E27FC236}">
                <a16:creationId xmlns:a16="http://schemas.microsoft.com/office/drawing/2014/main" id="{1499C426-D0D2-4F1C-B595-B3395F2C1F82}"/>
              </a:ext>
            </a:extLst>
          </p:cNvPr>
          <p:cNvSpPr>
            <a:spLocks noGrp="1"/>
          </p:cNvSpPr>
          <p:nvPr>
            <p:ph idx="1"/>
          </p:nvPr>
        </p:nvSpPr>
        <p:spPr/>
        <p:txBody>
          <a:bodyPr/>
          <a:lstStyle/>
          <a:p>
            <a:r>
              <a:rPr lang="fr-FR" dirty="0"/>
              <a:t>« </a:t>
            </a:r>
            <a:r>
              <a:rPr lang="fr-FR" dirty="0" err="1"/>
              <a:t>Privacy</a:t>
            </a:r>
            <a:r>
              <a:rPr lang="fr-FR" dirty="0"/>
              <a:t> by design »</a:t>
            </a:r>
          </a:p>
          <a:p>
            <a:endParaRPr lang="fr-FR" dirty="0"/>
          </a:p>
          <a:p>
            <a:pPr marL="0" indent="0" algn="just">
              <a:buNone/>
            </a:pPr>
            <a:r>
              <a:rPr lang="fr-FR" dirty="0"/>
              <a:t>Ce concept prévoit que les considérations de protection de la vie privée doivent être prises en compte dès la conception du produit ou du service amené à collecter, traiter ou utiliser des données personnelles. C’est-à-dire que le respect de la vie privée doit dès le départ constituer une préoccupation des développeurs afin de l’intégrer dans la structure même du service.</a:t>
            </a:r>
          </a:p>
        </p:txBody>
      </p:sp>
      <p:sp>
        <p:nvSpPr>
          <p:cNvPr id="4" name="Espace réservé du pied de page 3">
            <a:extLst>
              <a:ext uri="{FF2B5EF4-FFF2-40B4-BE49-F238E27FC236}">
                <a16:creationId xmlns:a16="http://schemas.microsoft.com/office/drawing/2014/main" id="{20819810-83A6-4329-8966-04A29632E98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39B9F3-D100-4E92-AE2E-BB54DB963940}"/>
              </a:ext>
            </a:extLst>
          </p:cNvPr>
          <p:cNvSpPr>
            <a:spLocks noGrp="1"/>
          </p:cNvSpPr>
          <p:nvPr>
            <p:ph type="sldNum" sz="quarter" idx="12"/>
          </p:nvPr>
        </p:nvSpPr>
        <p:spPr/>
        <p:txBody>
          <a:bodyPr/>
          <a:lstStyle/>
          <a:p>
            <a:fld id="{90DF1D05-78F1-4EE7-8179-D06090A3B736}" type="slidenum">
              <a:rPr lang="fr-FR" smtClean="0"/>
              <a:t>162</a:t>
            </a:fld>
            <a:endParaRPr lang="fr-FR"/>
          </a:p>
        </p:txBody>
      </p:sp>
    </p:spTree>
    <p:extLst>
      <p:ext uri="{BB962C8B-B14F-4D97-AF65-F5344CB8AC3E}">
        <p14:creationId xmlns:p14="http://schemas.microsoft.com/office/powerpoint/2010/main" val="9091322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0D72B3-D62C-4F5C-B736-DF0F7519850A}"/>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314AD577-3377-4096-B780-86152ACDE9AA}"/>
              </a:ext>
            </a:extLst>
          </p:cNvPr>
          <p:cNvSpPr>
            <a:spLocks noGrp="1"/>
          </p:cNvSpPr>
          <p:nvPr>
            <p:ph idx="1"/>
          </p:nvPr>
        </p:nvSpPr>
        <p:spPr>
          <a:xfrm>
            <a:off x="838201" y="1825625"/>
            <a:ext cx="4564778" cy="4351338"/>
          </a:xfrm>
        </p:spPr>
        <p:txBody>
          <a:bodyPr/>
          <a:lstStyle/>
          <a:p>
            <a:pPr algn="just"/>
            <a:r>
              <a:rPr lang="fr-FR" dirty="0"/>
              <a:t>Ce que l’on peut dire est que beaucoup d’entreprise ne sont pas à jour sur la RGPD actuellement. </a:t>
            </a:r>
          </a:p>
          <a:p>
            <a:pPr algn="just"/>
            <a:r>
              <a:rPr lang="fr-FR" dirty="0"/>
              <a:t>Les sanctions mise en place oblige les entreprises à se mettre à jour mais pour cela il faut du temps.</a:t>
            </a:r>
          </a:p>
        </p:txBody>
      </p:sp>
      <p:sp>
        <p:nvSpPr>
          <p:cNvPr id="4" name="Espace réservé du pied de page 3">
            <a:extLst>
              <a:ext uri="{FF2B5EF4-FFF2-40B4-BE49-F238E27FC236}">
                <a16:creationId xmlns:a16="http://schemas.microsoft.com/office/drawing/2014/main" id="{5F7F40BD-FD3C-4814-AE80-071A2FBE30D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4613EF2-AC1A-4849-AB15-F8A1B4043A06}"/>
              </a:ext>
            </a:extLst>
          </p:cNvPr>
          <p:cNvSpPr>
            <a:spLocks noGrp="1"/>
          </p:cNvSpPr>
          <p:nvPr>
            <p:ph type="sldNum" sz="quarter" idx="12"/>
          </p:nvPr>
        </p:nvSpPr>
        <p:spPr/>
        <p:txBody>
          <a:bodyPr/>
          <a:lstStyle/>
          <a:p>
            <a:fld id="{90DF1D05-78F1-4EE7-8179-D06090A3B736}" type="slidenum">
              <a:rPr lang="fr-FR" smtClean="0"/>
              <a:t>163</a:t>
            </a:fld>
            <a:endParaRPr lang="fr-FR"/>
          </a:p>
        </p:txBody>
      </p:sp>
      <p:pic>
        <p:nvPicPr>
          <p:cNvPr id="7" name="Image 6">
            <a:extLst>
              <a:ext uri="{FF2B5EF4-FFF2-40B4-BE49-F238E27FC236}">
                <a16:creationId xmlns:a16="http://schemas.microsoft.com/office/drawing/2014/main" id="{75758CB1-C615-4ED2-87C2-1378A5579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2978" y="1033670"/>
            <a:ext cx="6415244" cy="5143293"/>
          </a:xfrm>
          <a:prstGeom prst="rect">
            <a:avLst/>
          </a:prstGeom>
        </p:spPr>
      </p:pic>
    </p:spTree>
    <p:extLst>
      <p:ext uri="{BB962C8B-B14F-4D97-AF65-F5344CB8AC3E}">
        <p14:creationId xmlns:p14="http://schemas.microsoft.com/office/powerpoint/2010/main" val="13424279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D23266-A6B6-45A8-8FCE-755C4B75C451}"/>
              </a:ext>
            </a:extLst>
          </p:cNvPr>
          <p:cNvSpPr>
            <a:spLocks noGrp="1"/>
          </p:cNvSpPr>
          <p:nvPr>
            <p:ph type="title"/>
          </p:nvPr>
        </p:nvSpPr>
        <p:spPr/>
        <p:txBody>
          <a:bodyPr/>
          <a:lstStyle/>
          <a:p>
            <a:r>
              <a:rPr lang="fr-FR" dirty="0"/>
              <a:t>Sources</a:t>
            </a:r>
          </a:p>
        </p:txBody>
      </p:sp>
      <p:sp>
        <p:nvSpPr>
          <p:cNvPr id="3" name="Espace réservé du contenu 2">
            <a:extLst>
              <a:ext uri="{FF2B5EF4-FFF2-40B4-BE49-F238E27FC236}">
                <a16:creationId xmlns:a16="http://schemas.microsoft.com/office/drawing/2014/main" id="{59FB64D0-3BD6-4EB8-8CC5-101C7E7CDB3E}"/>
              </a:ext>
            </a:extLst>
          </p:cNvPr>
          <p:cNvSpPr>
            <a:spLocks noGrp="1"/>
          </p:cNvSpPr>
          <p:nvPr>
            <p:ph idx="1"/>
          </p:nvPr>
        </p:nvSpPr>
        <p:spPr/>
        <p:txBody>
          <a:bodyPr/>
          <a:lstStyle/>
          <a:p>
            <a:pPr>
              <a:lnSpc>
                <a:spcPct val="107000"/>
              </a:lnSpc>
              <a:spcAft>
                <a:spcPts val="800"/>
              </a:spcAft>
            </a:pP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microsoft</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ssis</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 - Recherche Google</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Difference</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Between</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OLTP and OLAP -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Make</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Informed</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Upskilling</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Decisions</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(naukri.com)</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r>
              <a:rPr lang="fr-FR" sz="1800" u="sng" dirty="0">
                <a:solidFill>
                  <a:srgbClr val="0000FF"/>
                </a:solidFill>
                <a:effectLst/>
                <a:latin typeface="Calibri" panose="020F0502020204030204" pitchFamily="34" charset="0"/>
                <a:ea typeface="Calibri" panose="020F0502020204030204" pitchFamily="34" charset="0"/>
                <a:hlinkClick r:id="rId4"/>
              </a:rPr>
              <a:t>Pourquoi utiliser un ETL ? Avantages, enjeux et cas d'usage (axysweb.com)</a:t>
            </a:r>
            <a:endParaRPr lang="fr-FR" sz="1800" u="sng" dirty="0">
              <a:solidFill>
                <a:srgbClr val="0000FF"/>
              </a:solidFill>
              <a:effectLst/>
              <a:latin typeface="Calibri" panose="020F0502020204030204" pitchFamily="34" charset="0"/>
              <a:ea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Présentation PowerPoint (amue.fr)</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Hadoop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Hadoop - Tout savoir sur la principale plateforme Big Data (lebigdata.fr)</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Big Data et sécurité : dangers, limites et problèmes à résoudre (lebigdata.fr)</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endParaRPr lang="fr-FR" dirty="0"/>
          </a:p>
        </p:txBody>
      </p:sp>
      <p:sp>
        <p:nvSpPr>
          <p:cNvPr id="4" name="Espace réservé du pied de page 3">
            <a:extLst>
              <a:ext uri="{FF2B5EF4-FFF2-40B4-BE49-F238E27FC236}">
                <a16:creationId xmlns:a16="http://schemas.microsoft.com/office/drawing/2014/main" id="{C1648099-2D92-455C-9C5E-0962F59816F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297986B-2EF4-4005-8E3F-0B93DBDD3643}"/>
              </a:ext>
            </a:extLst>
          </p:cNvPr>
          <p:cNvSpPr>
            <a:spLocks noGrp="1"/>
          </p:cNvSpPr>
          <p:nvPr>
            <p:ph type="sldNum" sz="quarter" idx="12"/>
          </p:nvPr>
        </p:nvSpPr>
        <p:spPr/>
        <p:txBody>
          <a:bodyPr/>
          <a:lstStyle/>
          <a:p>
            <a:fld id="{90DF1D05-78F1-4EE7-8179-D06090A3B736}" type="slidenum">
              <a:rPr lang="fr-FR" smtClean="0"/>
              <a:t>164</a:t>
            </a:fld>
            <a:endParaRPr lang="fr-FR"/>
          </a:p>
        </p:txBody>
      </p:sp>
    </p:spTree>
    <p:extLst>
      <p:ext uri="{BB962C8B-B14F-4D97-AF65-F5344CB8AC3E}">
        <p14:creationId xmlns:p14="http://schemas.microsoft.com/office/powerpoint/2010/main" val="397771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AB1CAB-F1F8-4519-A38C-6E66294D2FA8}"/>
              </a:ext>
            </a:extLst>
          </p:cNvPr>
          <p:cNvSpPr>
            <a:spLocks noGrp="1"/>
          </p:cNvSpPr>
          <p:nvPr>
            <p:ph type="title"/>
          </p:nvPr>
        </p:nvSpPr>
        <p:spPr/>
        <p:txBody>
          <a:bodyPr/>
          <a:lstStyle/>
          <a:p>
            <a:r>
              <a:rPr lang="fr-FR" dirty="0"/>
              <a:t>Sources</a:t>
            </a:r>
          </a:p>
        </p:txBody>
      </p:sp>
      <p:sp>
        <p:nvSpPr>
          <p:cNvPr id="3" name="Espace réservé du contenu 2">
            <a:extLst>
              <a:ext uri="{FF2B5EF4-FFF2-40B4-BE49-F238E27FC236}">
                <a16:creationId xmlns:a16="http://schemas.microsoft.com/office/drawing/2014/main" id="{B5AEF7EC-10C1-435D-9121-0946A37A3499}"/>
              </a:ext>
            </a:extLst>
          </p:cNvPr>
          <p:cNvSpPr>
            <a:spLocks noGrp="1"/>
          </p:cNvSpPr>
          <p:nvPr>
            <p:ph idx="1"/>
          </p:nvPr>
        </p:nvSpPr>
        <p:spPr/>
        <p:txBody>
          <a:bodyPr>
            <a:normAutofit/>
          </a:bodyPr>
          <a:lstStyle/>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https://fr.blog.businessdecision.com/3v-opportunites-big-data/</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difference</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entre big data et data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warehouse</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 Recherche Google</a:t>
            </a:r>
            <a:endPar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CLOUD COMPUTING, DE LA PROPRIÉTÉ À LA CONSOMMATION (willbegroup.com)</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Le Cloud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Computing</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 : définition, avantage et inconvénients (renaudvenet.com)</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Le Cloud : Avantages et inconvénients du modèle (compufirst.com)</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r>
              <a:rPr lang="fr-FR" sz="1800" u="sng" dirty="0">
                <a:solidFill>
                  <a:srgbClr val="0000FF"/>
                </a:solidFill>
                <a:effectLst/>
                <a:latin typeface="Calibri" panose="020F0502020204030204" pitchFamily="34" charset="0"/>
                <a:ea typeface="Calibri" panose="020F0502020204030204" pitchFamily="34" charset="0"/>
                <a:hlinkClick r:id="rId7"/>
              </a:rPr>
              <a:t>SMAC : les 4 leviers d'une transformation digitale réussie (communication-web.net)</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Espace réservé du pied de page 3">
            <a:extLst>
              <a:ext uri="{FF2B5EF4-FFF2-40B4-BE49-F238E27FC236}">
                <a16:creationId xmlns:a16="http://schemas.microsoft.com/office/drawing/2014/main" id="{6B8EB80F-5380-4002-9EE4-837A16014B7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6A4A56B-72FB-46D6-85F8-C042C0630FC1}"/>
              </a:ext>
            </a:extLst>
          </p:cNvPr>
          <p:cNvSpPr>
            <a:spLocks noGrp="1"/>
          </p:cNvSpPr>
          <p:nvPr>
            <p:ph type="sldNum" sz="quarter" idx="12"/>
          </p:nvPr>
        </p:nvSpPr>
        <p:spPr/>
        <p:txBody>
          <a:bodyPr/>
          <a:lstStyle/>
          <a:p>
            <a:fld id="{90DF1D05-78F1-4EE7-8179-D06090A3B736}" type="slidenum">
              <a:rPr lang="fr-FR" smtClean="0"/>
              <a:t>165</a:t>
            </a:fld>
            <a:endParaRPr lang="fr-FR"/>
          </a:p>
        </p:txBody>
      </p:sp>
    </p:spTree>
    <p:extLst>
      <p:ext uri="{BB962C8B-B14F-4D97-AF65-F5344CB8AC3E}">
        <p14:creationId xmlns:p14="http://schemas.microsoft.com/office/powerpoint/2010/main" val="26477455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0A15D-FE13-42A5-AE0C-3814638E2324}"/>
              </a:ext>
            </a:extLst>
          </p:cNvPr>
          <p:cNvSpPr>
            <a:spLocks noGrp="1"/>
          </p:cNvSpPr>
          <p:nvPr>
            <p:ph type="title"/>
          </p:nvPr>
        </p:nvSpPr>
        <p:spPr/>
        <p:txBody>
          <a:bodyPr/>
          <a:lstStyle/>
          <a:p>
            <a:r>
              <a:rPr lang="fr-FR" dirty="0"/>
              <a:t>Source</a:t>
            </a:r>
          </a:p>
        </p:txBody>
      </p:sp>
      <p:sp>
        <p:nvSpPr>
          <p:cNvPr id="3" name="Espace réservé du contenu 2">
            <a:extLst>
              <a:ext uri="{FF2B5EF4-FFF2-40B4-BE49-F238E27FC236}">
                <a16:creationId xmlns:a16="http://schemas.microsoft.com/office/drawing/2014/main" id="{E23E9887-52B0-4D1A-B279-C57FC8155F55}"/>
              </a:ext>
            </a:extLst>
          </p:cNvPr>
          <p:cNvSpPr>
            <a:spLocks noGrp="1"/>
          </p:cNvSpPr>
          <p:nvPr>
            <p:ph idx="1"/>
          </p:nvPr>
        </p:nvSpPr>
        <p:spPr/>
        <p:txBody>
          <a:bodyPr>
            <a:normAutofit/>
          </a:bodyPr>
          <a:lstStyle/>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Réussir la transformation digitale de l’entreprise | Le blog de la Communication digitale (communication-web.net)</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Hadoop distributions -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ecosystem</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3"/>
              </a:rPr>
              <a:t> (slideshare.net)</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ETL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Extract</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Transform</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Load</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 : qu'est-ce que c'est, à quoi ça sert ? (lebigdata.fr)</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5"/>
              </a:rPr>
              <a:t>Qu'est-ce que le reporting et l'analyse ad hoc Définitions et exemples  | Looker</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Guide on how to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make</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 SWOT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analysis</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 more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powerful</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 -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Eric</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 Garland</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ETL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Extract</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Transform</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 </a:t>
            </a:r>
            <a:r>
              <a:rPr lang="fr-FR" sz="18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load</a:t>
            </a: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 (piloter.org)</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fr-FR" sz="18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https://www.padok.fr/blog/aws-gcp-azure</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endParaRPr lang="fr-FR" dirty="0"/>
          </a:p>
        </p:txBody>
      </p:sp>
      <p:sp>
        <p:nvSpPr>
          <p:cNvPr id="4" name="Espace réservé du pied de page 3">
            <a:extLst>
              <a:ext uri="{FF2B5EF4-FFF2-40B4-BE49-F238E27FC236}">
                <a16:creationId xmlns:a16="http://schemas.microsoft.com/office/drawing/2014/main" id="{D87A6884-C0F3-4786-86FB-A069EC110DA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5FEBB67-3C1E-418F-B19C-63D1F218226F}"/>
              </a:ext>
            </a:extLst>
          </p:cNvPr>
          <p:cNvSpPr>
            <a:spLocks noGrp="1"/>
          </p:cNvSpPr>
          <p:nvPr>
            <p:ph type="sldNum" sz="quarter" idx="12"/>
          </p:nvPr>
        </p:nvSpPr>
        <p:spPr/>
        <p:txBody>
          <a:bodyPr/>
          <a:lstStyle/>
          <a:p>
            <a:fld id="{90DF1D05-78F1-4EE7-8179-D06090A3B736}" type="slidenum">
              <a:rPr lang="fr-FR" smtClean="0"/>
              <a:t>166</a:t>
            </a:fld>
            <a:endParaRPr lang="fr-FR"/>
          </a:p>
        </p:txBody>
      </p:sp>
    </p:spTree>
    <p:extLst>
      <p:ext uri="{BB962C8B-B14F-4D97-AF65-F5344CB8AC3E}">
        <p14:creationId xmlns:p14="http://schemas.microsoft.com/office/powerpoint/2010/main" val="396970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470F6-B821-4E78-B0F1-48B654CF2DE3}"/>
              </a:ext>
            </a:extLst>
          </p:cNvPr>
          <p:cNvSpPr>
            <a:spLocks noGrp="1"/>
          </p:cNvSpPr>
          <p:nvPr>
            <p:ph type="title"/>
          </p:nvPr>
        </p:nvSpPr>
        <p:spPr/>
        <p:txBody>
          <a:bodyPr/>
          <a:lstStyle/>
          <a:p>
            <a:r>
              <a:rPr lang="fr-FR" dirty="0"/>
              <a:t>Business Intelligent	</a:t>
            </a:r>
          </a:p>
        </p:txBody>
      </p:sp>
      <p:sp>
        <p:nvSpPr>
          <p:cNvPr id="3" name="Espace réservé du contenu 2">
            <a:extLst>
              <a:ext uri="{FF2B5EF4-FFF2-40B4-BE49-F238E27FC236}">
                <a16:creationId xmlns:a16="http://schemas.microsoft.com/office/drawing/2014/main" id="{1EC9D940-AE0E-407B-85E4-C35CB2586D82}"/>
              </a:ext>
            </a:extLst>
          </p:cNvPr>
          <p:cNvSpPr>
            <a:spLocks noGrp="1"/>
          </p:cNvSpPr>
          <p:nvPr>
            <p:ph idx="1"/>
          </p:nvPr>
        </p:nvSpPr>
        <p:spPr>
          <a:xfrm>
            <a:off x="838200" y="1825625"/>
            <a:ext cx="4396740" cy="4351338"/>
          </a:xfrm>
        </p:spPr>
        <p:txBody>
          <a:bodyPr/>
          <a:lstStyle/>
          <a:p>
            <a:r>
              <a:rPr lang="fr-FR" dirty="0"/>
              <a:t>Différence entre OLTP et OLAP.</a:t>
            </a:r>
          </a:p>
          <a:p>
            <a:endParaRPr lang="fr-FR" dirty="0"/>
          </a:p>
          <a:p>
            <a:endParaRPr lang="fr-FR" dirty="0"/>
          </a:p>
        </p:txBody>
      </p:sp>
      <p:sp>
        <p:nvSpPr>
          <p:cNvPr id="4" name="Espace réservé du pied de page 3">
            <a:extLst>
              <a:ext uri="{FF2B5EF4-FFF2-40B4-BE49-F238E27FC236}">
                <a16:creationId xmlns:a16="http://schemas.microsoft.com/office/drawing/2014/main" id="{1BED4050-A8B5-409C-89FE-76D984CAADE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8FE855C-757E-4936-85FB-A7EC005BCF62}"/>
              </a:ext>
            </a:extLst>
          </p:cNvPr>
          <p:cNvSpPr>
            <a:spLocks noGrp="1"/>
          </p:cNvSpPr>
          <p:nvPr>
            <p:ph type="sldNum" sz="quarter" idx="12"/>
          </p:nvPr>
        </p:nvSpPr>
        <p:spPr/>
        <p:txBody>
          <a:bodyPr/>
          <a:lstStyle/>
          <a:p>
            <a:fld id="{90DF1D05-78F1-4EE7-8179-D06090A3B736}" type="slidenum">
              <a:rPr lang="fr-FR" smtClean="0"/>
              <a:t>17</a:t>
            </a:fld>
            <a:endParaRPr lang="fr-FR"/>
          </a:p>
        </p:txBody>
      </p:sp>
      <p:pic>
        <p:nvPicPr>
          <p:cNvPr id="7" name="Image 6">
            <a:extLst>
              <a:ext uri="{FF2B5EF4-FFF2-40B4-BE49-F238E27FC236}">
                <a16:creationId xmlns:a16="http://schemas.microsoft.com/office/drawing/2014/main" id="{02D6CD84-2821-4F2F-8AFD-2E79CDEB3EE6}"/>
              </a:ext>
            </a:extLst>
          </p:cNvPr>
          <p:cNvPicPr>
            <a:picLocks noChangeAspect="1"/>
          </p:cNvPicPr>
          <p:nvPr/>
        </p:nvPicPr>
        <p:blipFill>
          <a:blip r:embed="rId2"/>
          <a:stretch>
            <a:fillRect/>
          </a:stretch>
        </p:blipFill>
        <p:spPr>
          <a:xfrm>
            <a:off x="4869181" y="1324769"/>
            <a:ext cx="6946582" cy="4852194"/>
          </a:xfrm>
          <a:prstGeom prst="rect">
            <a:avLst/>
          </a:prstGeom>
        </p:spPr>
      </p:pic>
    </p:spTree>
    <p:extLst>
      <p:ext uri="{BB962C8B-B14F-4D97-AF65-F5344CB8AC3E}">
        <p14:creationId xmlns:p14="http://schemas.microsoft.com/office/powerpoint/2010/main" val="3135429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128368" y="4522156"/>
            <a:ext cx="4937937" cy="1363215"/>
          </a:xfrm>
        </p:spPr>
        <p:txBody>
          <a:bodyPr vert="horz" lIns="91440" tIns="45720" rIns="91440" bIns="45720" rtlCol="0" anchor="t">
            <a:normAutofit/>
          </a:bodyPr>
          <a:lstStyle/>
          <a:p>
            <a:r>
              <a:rPr lang="en-US" kern="1200">
                <a:solidFill>
                  <a:schemeClr val="tx1"/>
                </a:solidFill>
                <a:latin typeface="+mj-lt"/>
                <a:ea typeface="+mj-ea"/>
                <a:cs typeface="+mj-cs"/>
              </a:rPr>
              <a:t>Data wharehouse</a:t>
            </a:r>
          </a:p>
        </p:txBody>
      </p:sp>
      <p:sp>
        <p:nvSpPr>
          <p:cNvPr id="3" name="Espace réservé du contenu 2"/>
          <p:cNvSpPr>
            <a:spLocks noGrp="1"/>
          </p:cNvSpPr>
          <p:nvPr>
            <p:ph idx="1"/>
          </p:nvPr>
        </p:nvSpPr>
        <p:spPr>
          <a:xfrm>
            <a:off x="4128370" y="3945418"/>
            <a:ext cx="4937936" cy="576738"/>
          </a:xfrm>
        </p:spPr>
        <p:txBody>
          <a:bodyPr vert="horz" lIns="91440" tIns="45720" rIns="91440" bIns="45720" rtlCol="0" anchor="b">
            <a:normAutofit/>
          </a:bodyPr>
          <a:lstStyle/>
          <a:p>
            <a:pPr marL="0" indent="0">
              <a:buNone/>
            </a:pPr>
            <a:endParaRPr lang="en-US" sz="2000" kern="1200" dirty="0">
              <a:solidFill>
                <a:schemeClr val="tx1"/>
              </a:solidFill>
              <a:latin typeface="+mn-lt"/>
              <a:ea typeface="+mn-ea"/>
              <a:cs typeface="+mn-cs"/>
            </a:endParaRPr>
          </a:p>
        </p:txBody>
      </p:sp>
      <p:sp>
        <p:nvSpPr>
          <p:cNvPr id="20"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 12" descr="Arrière-plan abstrait d’un nœud et d’un maillage simples">
            <a:extLst>
              <a:ext uri="{FF2B5EF4-FFF2-40B4-BE49-F238E27FC236}">
                <a16:creationId xmlns:a16="http://schemas.microsoft.com/office/drawing/2014/main" id="{5027EB52-88F3-478A-A906-6857A746FB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67" r="4" b="4"/>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7" name="Image 6" descr="Arrière-plan abstrait de bleu lumineux">
            <a:extLst>
              <a:ext uri="{FF2B5EF4-FFF2-40B4-BE49-F238E27FC236}">
                <a16:creationId xmlns:a16="http://schemas.microsoft.com/office/drawing/2014/main" id="{A57D6790-2E26-400D-892A-3BA4BB98B9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52" r="22194"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24" name="Oval 23">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descr="Arrière-plan abstrait de maillage">
            <a:extLst>
              <a:ext uri="{FF2B5EF4-FFF2-40B4-BE49-F238E27FC236}">
                <a16:creationId xmlns:a16="http://schemas.microsoft.com/office/drawing/2014/main" id="{40B178ED-5555-4FB3-AD43-7227B2BCC6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250" r="-1" b="-1"/>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26" name="Freeform: Shape 25">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Image 14" descr="Arrière-plan abstrait de sphères de verre reliées entre elles">
            <a:extLst>
              <a:ext uri="{FF2B5EF4-FFF2-40B4-BE49-F238E27FC236}">
                <a16:creationId xmlns:a16="http://schemas.microsoft.com/office/drawing/2014/main" id="{3BC85D62-B269-41CB-82BA-74FC21BECC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358" r="9233" b="3"/>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4" name="Espace réservé du pied de page 3"/>
          <p:cNvSpPr>
            <a:spLocks noGrp="1"/>
          </p:cNvSpPr>
          <p:nvPr>
            <p:ph type="ftr" sz="quarter" idx="11"/>
          </p:nvPr>
        </p:nvSpPr>
        <p:spPr>
          <a:xfrm>
            <a:off x="5966063" y="6199632"/>
            <a:ext cx="3100242" cy="365760"/>
          </a:xfrm>
        </p:spPr>
        <p:txBody>
          <a:bodyPr vert="horz" lIns="91440" tIns="45720" rIns="91440" bIns="45720" rtlCol="0" anchor="ctr">
            <a:normAutofit/>
          </a:bodyPr>
          <a:lstStyle/>
          <a:p>
            <a:pPr algn="r"/>
            <a:endParaRPr lang="en-US" sz="1100" kern="1200">
              <a:solidFill>
                <a:schemeClr val="tx1">
                  <a:alpha val="80000"/>
                </a:schemeClr>
              </a:solidFill>
              <a:latin typeface="+mn-lt"/>
              <a:ea typeface="+mn-ea"/>
              <a:cs typeface="+mn-cs"/>
            </a:endParaRPr>
          </a:p>
        </p:txBody>
      </p:sp>
      <p:sp>
        <p:nvSpPr>
          <p:cNvPr id="28" name="Freeform: Shape 27">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 10" descr="Image abstraite d’un grand labyrinthe">
            <a:extLst>
              <a:ext uri="{FF2B5EF4-FFF2-40B4-BE49-F238E27FC236}">
                <a16:creationId xmlns:a16="http://schemas.microsoft.com/office/drawing/2014/main" id="{3DA8EC67-3877-4B3D-8B4E-9867CA6A90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739" r="20819" b="3"/>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5" name="Espace réservé du numéro de diapositive 4"/>
          <p:cNvSpPr>
            <a:spLocks noGrp="1"/>
          </p:cNvSpPr>
          <p:nvPr>
            <p:ph type="sldNum" sz="quarter" idx="1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90DF1D05-78F1-4EE7-8179-D06090A3B736}" type="slidenum">
              <a:rPr lang="en-US" sz="1500">
                <a:solidFill>
                  <a:srgbClr val="FFFFFF"/>
                </a:solidFill>
              </a:rPr>
              <a:pPr algn="ctr">
                <a:spcAft>
                  <a:spcPts val="600"/>
                </a:spcAft>
              </a:pPr>
              <a:t>18</a:t>
            </a:fld>
            <a:endParaRPr lang="en-US" sz="1500">
              <a:solidFill>
                <a:srgbClr val="FFFFFF"/>
              </a:solidFill>
            </a:endParaRPr>
          </a:p>
        </p:txBody>
      </p:sp>
    </p:spTree>
    <p:extLst>
      <p:ext uri="{BB962C8B-B14F-4D97-AF65-F5344CB8AC3E}">
        <p14:creationId xmlns:p14="http://schemas.microsoft.com/office/powerpoint/2010/main" val="1796270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A276E0-5B98-4342-B851-25C8B116C01D}"/>
              </a:ext>
            </a:extLst>
          </p:cNvPr>
          <p:cNvSpPr>
            <a:spLocks noGrp="1"/>
          </p:cNvSpPr>
          <p:nvPr>
            <p:ph type="title"/>
          </p:nvPr>
        </p:nvSpPr>
        <p:spPr/>
        <p:txBody>
          <a:bodyPr/>
          <a:lstStyle/>
          <a:p>
            <a:r>
              <a:rPr lang="fr-FR" dirty="0"/>
              <a:t>Datawarehouse</a:t>
            </a:r>
          </a:p>
        </p:txBody>
      </p:sp>
      <p:sp>
        <p:nvSpPr>
          <p:cNvPr id="3" name="Espace réservé du contenu 2">
            <a:extLst>
              <a:ext uri="{FF2B5EF4-FFF2-40B4-BE49-F238E27FC236}">
                <a16:creationId xmlns:a16="http://schemas.microsoft.com/office/drawing/2014/main" id="{78F2006A-E203-4CC8-9C0E-DA6C16F0AD38}"/>
              </a:ext>
            </a:extLst>
          </p:cNvPr>
          <p:cNvSpPr>
            <a:spLocks noGrp="1"/>
          </p:cNvSpPr>
          <p:nvPr>
            <p:ph idx="1"/>
          </p:nvPr>
        </p:nvSpPr>
        <p:spPr/>
        <p:txBody>
          <a:bodyPr/>
          <a:lstStyle/>
          <a:p>
            <a:r>
              <a:rPr lang="fr-FR" dirty="0"/>
              <a:t>Architecture d’un entrepôt de données </a:t>
            </a:r>
          </a:p>
          <a:p>
            <a:endParaRPr lang="fr-FR" dirty="0"/>
          </a:p>
        </p:txBody>
      </p:sp>
      <p:sp>
        <p:nvSpPr>
          <p:cNvPr id="4" name="Espace réservé du pied de page 3">
            <a:extLst>
              <a:ext uri="{FF2B5EF4-FFF2-40B4-BE49-F238E27FC236}">
                <a16:creationId xmlns:a16="http://schemas.microsoft.com/office/drawing/2014/main" id="{262B3731-D73D-47F3-ACF1-A410679597E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768A1C8-CAD8-49F1-B28D-66645251FA40}"/>
              </a:ext>
            </a:extLst>
          </p:cNvPr>
          <p:cNvSpPr>
            <a:spLocks noGrp="1"/>
          </p:cNvSpPr>
          <p:nvPr>
            <p:ph type="sldNum" sz="quarter" idx="12"/>
          </p:nvPr>
        </p:nvSpPr>
        <p:spPr/>
        <p:txBody>
          <a:bodyPr/>
          <a:lstStyle/>
          <a:p>
            <a:fld id="{90DF1D05-78F1-4EE7-8179-D06090A3B736}" type="slidenum">
              <a:rPr lang="fr-FR" smtClean="0"/>
              <a:t>19</a:t>
            </a:fld>
            <a:endParaRPr lang="fr-FR"/>
          </a:p>
        </p:txBody>
      </p:sp>
      <p:pic>
        <p:nvPicPr>
          <p:cNvPr id="7" name="Image 6">
            <a:extLst>
              <a:ext uri="{FF2B5EF4-FFF2-40B4-BE49-F238E27FC236}">
                <a16:creationId xmlns:a16="http://schemas.microsoft.com/office/drawing/2014/main" id="{00C27223-F768-41D9-9618-F00E0729A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70135"/>
            <a:ext cx="10515600" cy="4351339"/>
          </a:xfrm>
          <a:prstGeom prst="rect">
            <a:avLst/>
          </a:prstGeom>
        </p:spPr>
      </p:pic>
    </p:spTree>
    <p:extLst>
      <p:ext uri="{BB962C8B-B14F-4D97-AF65-F5344CB8AC3E}">
        <p14:creationId xmlns:p14="http://schemas.microsoft.com/office/powerpoint/2010/main" val="1324343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C6A1E0-49FD-4A9F-8E88-C8832C6ADBF6}"/>
              </a:ext>
            </a:extLst>
          </p:cNvPr>
          <p:cNvSpPr>
            <a:spLocks noGrp="1"/>
          </p:cNvSpPr>
          <p:nvPr>
            <p:ph type="title"/>
          </p:nvPr>
        </p:nvSpPr>
        <p:spPr/>
        <p:txBody>
          <a:bodyPr/>
          <a:lstStyle/>
          <a:p>
            <a:r>
              <a:rPr lang="fr-FR" dirty="0"/>
              <a:t>Gartner</a:t>
            </a:r>
          </a:p>
        </p:txBody>
      </p:sp>
      <p:sp>
        <p:nvSpPr>
          <p:cNvPr id="3" name="Espace réservé du contenu 2">
            <a:extLst>
              <a:ext uri="{FF2B5EF4-FFF2-40B4-BE49-F238E27FC236}">
                <a16:creationId xmlns:a16="http://schemas.microsoft.com/office/drawing/2014/main" id="{88D4F3CF-AFD7-40DB-A76E-378ED1107BEA}"/>
              </a:ext>
            </a:extLst>
          </p:cNvPr>
          <p:cNvSpPr>
            <a:spLocks noGrp="1"/>
          </p:cNvSpPr>
          <p:nvPr>
            <p:ph idx="1"/>
          </p:nvPr>
        </p:nvSpPr>
        <p:spPr>
          <a:xfrm>
            <a:off x="838200" y="1825625"/>
            <a:ext cx="10515600" cy="4351338"/>
          </a:xfrm>
        </p:spPr>
        <p:txBody>
          <a:bodyPr/>
          <a:lstStyle/>
          <a:p>
            <a:pPr algn="just"/>
            <a:r>
              <a:rPr lang="fr-FR" dirty="0"/>
              <a:t>Crée en 1979 par Gideon Gartner et actuellement sous la direction de M. Gene Hall. Gartner Inc. est une entreprise américaine de conseil et de recherche dans le domaine des techniques avancées. Elle publie des articles sur les nouvelles technologies, mène des recherches, fournit des services de consultation, tient à jour différents statiques et maintient un service de nouvelles spécialisées.</a:t>
            </a:r>
          </a:p>
        </p:txBody>
      </p:sp>
      <p:sp>
        <p:nvSpPr>
          <p:cNvPr id="4" name="Espace réservé du pied de page 3">
            <a:extLst>
              <a:ext uri="{FF2B5EF4-FFF2-40B4-BE49-F238E27FC236}">
                <a16:creationId xmlns:a16="http://schemas.microsoft.com/office/drawing/2014/main" id="{11B9E065-68D0-415F-9F33-F0C381E20B0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0093C06-203E-419F-9E41-0F71E0E669A8}"/>
              </a:ext>
            </a:extLst>
          </p:cNvPr>
          <p:cNvSpPr>
            <a:spLocks noGrp="1"/>
          </p:cNvSpPr>
          <p:nvPr>
            <p:ph type="sldNum" sz="quarter" idx="12"/>
          </p:nvPr>
        </p:nvSpPr>
        <p:spPr/>
        <p:txBody>
          <a:bodyPr/>
          <a:lstStyle/>
          <a:p>
            <a:fld id="{90DF1D05-78F1-4EE7-8179-D06090A3B736}" type="slidenum">
              <a:rPr lang="fr-FR" smtClean="0"/>
              <a:t>2</a:t>
            </a:fld>
            <a:endParaRPr lang="fr-FR"/>
          </a:p>
        </p:txBody>
      </p:sp>
      <p:pic>
        <p:nvPicPr>
          <p:cNvPr id="9" name="Image 8">
            <a:extLst>
              <a:ext uri="{FF2B5EF4-FFF2-40B4-BE49-F238E27FC236}">
                <a16:creationId xmlns:a16="http://schemas.microsoft.com/office/drawing/2014/main" id="{824D7432-439A-4EDE-90EE-1B8ABF445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840" y="4728781"/>
            <a:ext cx="3223260" cy="733806"/>
          </a:xfrm>
          <a:prstGeom prst="rect">
            <a:avLst/>
          </a:prstGeom>
        </p:spPr>
      </p:pic>
    </p:spTree>
    <p:extLst>
      <p:ext uri="{BB962C8B-B14F-4D97-AF65-F5344CB8AC3E}">
        <p14:creationId xmlns:p14="http://schemas.microsoft.com/office/powerpoint/2010/main" val="382314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570F32-F0A0-47DA-A974-201941B6F375}"/>
              </a:ext>
            </a:extLst>
          </p:cNvPr>
          <p:cNvSpPr>
            <a:spLocks noGrp="1"/>
          </p:cNvSpPr>
          <p:nvPr>
            <p:ph type="title"/>
          </p:nvPr>
        </p:nvSpPr>
        <p:spPr/>
        <p:txBody>
          <a:bodyPr/>
          <a:lstStyle/>
          <a:p>
            <a:r>
              <a:rPr lang="fr-FR" dirty="0"/>
              <a:t>Datawarehouse</a:t>
            </a:r>
          </a:p>
        </p:txBody>
      </p:sp>
      <p:sp>
        <p:nvSpPr>
          <p:cNvPr id="3" name="Espace réservé du contenu 2">
            <a:extLst>
              <a:ext uri="{FF2B5EF4-FFF2-40B4-BE49-F238E27FC236}">
                <a16:creationId xmlns:a16="http://schemas.microsoft.com/office/drawing/2014/main" id="{071C17B4-1B29-4A41-A362-48C7E8BB719D}"/>
              </a:ext>
            </a:extLst>
          </p:cNvPr>
          <p:cNvSpPr>
            <a:spLocks noGrp="1"/>
          </p:cNvSpPr>
          <p:nvPr>
            <p:ph idx="1"/>
          </p:nvPr>
        </p:nvSpPr>
        <p:spPr/>
        <p:txBody>
          <a:bodyPr/>
          <a:lstStyle/>
          <a:p>
            <a:pPr marL="0" indent="0">
              <a:buNone/>
            </a:pPr>
            <a:r>
              <a:rPr lang="fr-FR" dirty="0"/>
              <a:t>Définition</a:t>
            </a:r>
          </a:p>
          <a:p>
            <a:pPr marL="0" indent="0">
              <a:buNone/>
            </a:pPr>
            <a:endParaRPr lang="fr-FR" dirty="0"/>
          </a:p>
          <a:p>
            <a:pPr marL="0" indent="0" algn="just">
              <a:buNone/>
            </a:pPr>
            <a:r>
              <a:rPr lang="fr-FR" dirty="0"/>
              <a:t>Le OLAP, ou Online </a:t>
            </a:r>
            <a:r>
              <a:rPr lang="fr-FR" dirty="0" err="1"/>
              <a:t>Analytical</a:t>
            </a:r>
            <a:r>
              <a:rPr lang="fr-FR" dirty="0"/>
              <a:t> </a:t>
            </a:r>
            <a:r>
              <a:rPr lang="fr-FR" dirty="0" err="1"/>
              <a:t>Processing</a:t>
            </a:r>
            <a:r>
              <a:rPr lang="fr-FR" dirty="0"/>
              <a:t>, est une technologie de traitement informatique (computer </a:t>
            </a:r>
            <a:r>
              <a:rPr lang="fr-FR" dirty="0" err="1"/>
              <a:t>processing</a:t>
            </a:r>
            <a:r>
              <a:rPr lang="fr-FR" dirty="0"/>
              <a:t>). </a:t>
            </a:r>
          </a:p>
          <a:p>
            <a:pPr marL="0" indent="0" algn="just">
              <a:buNone/>
            </a:pPr>
            <a:r>
              <a:rPr lang="fr-FR" dirty="0"/>
              <a:t>Elle permet à un utilisateur de consulter et d’extraire facilement les données pour les comparer de différents façons.</a:t>
            </a:r>
          </a:p>
        </p:txBody>
      </p:sp>
      <p:sp>
        <p:nvSpPr>
          <p:cNvPr id="4" name="Espace réservé du pied de page 3">
            <a:extLst>
              <a:ext uri="{FF2B5EF4-FFF2-40B4-BE49-F238E27FC236}">
                <a16:creationId xmlns:a16="http://schemas.microsoft.com/office/drawing/2014/main" id="{75C38228-CDA6-4CC0-A21D-E4F04B82C84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A67155A-118E-4CC7-9A44-4AC2D4780E47}"/>
              </a:ext>
            </a:extLst>
          </p:cNvPr>
          <p:cNvSpPr>
            <a:spLocks noGrp="1"/>
          </p:cNvSpPr>
          <p:nvPr>
            <p:ph type="sldNum" sz="quarter" idx="12"/>
          </p:nvPr>
        </p:nvSpPr>
        <p:spPr/>
        <p:txBody>
          <a:bodyPr/>
          <a:lstStyle/>
          <a:p>
            <a:fld id="{90DF1D05-78F1-4EE7-8179-D06090A3B736}" type="slidenum">
              <a:rPr lang="fr-FR" smtClean="0"/>
              <a:t>20</a:t>
            </a:fld>
            <a:endParaRPr lang="fr-FR"/>
          </a:p>
        </p:txBody>
      </p:sp>
    </p:spTree>
    <p:extLst>
      <p:ext uri="{BB962C8B-B14F-4D97-AF65-F5344CB8AC3E}">
        <p14:creationId xmlns:p14="http://schemas.microsoft.com/office/powerpoint/2010/main" val="190333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A7FC03-85C7-4D85-8C3C-F6ABFA761A3B}"/>
              </a:ext>
            </a:extLst>
          </p:cNvPr>
          <p:cNvSpPr>
            <a:spLocks noGrp="1"/>
          </p:cNvSpPr>
          <p:nvPr>
            <p:ph type="title"/>
          </p:nvPr>
        </p:nvSpPr>
        <p:spPr/>
        <p:txBody>
          <a:bodyPr/>
          <a:lstStyle/>
          <a:p>
            <a:r>
              <a:rPr lang="fr-FR" dirty="0"/>
              <a:t>Datawarehouse	</a:t>
            </a:r>
          </a:p>
        </p:txBody>
      </p:sp>
      <p:sp>
        <p:nvSpPr>
          <p:cNvPr id="3" name="Espace réservé du contenu 2">
            <a:extLst>
              <a:ext uri="{FF2B5EF4-FFF2-40B4-BE49-F238E27FC236}">
                <a16:creationId xmlns:a16="http://schemas.microsoft.com/office/drawing/2014/main" id="{B0418B51-B2B3-42C1-BD35-14E4E31C505A}"/>
              </a:ext>
            </a:extLst>
          </p:cNvPr>
          <p:cNvSpPr>
            <a:spLocks noGrp="1"/>
          </p:cNvSpPr>
          <p:nvPr>
            <p:ph idx="1"/>
          </p:nvPr>
        </p:nvSpPr>
        <p:spPr/>
        <p:txBody>
          <a:bodyPr/>
          <a:lstStyle/>
          <a:p>
            <a:pPr marL="0" indent="0">
              <a:buNone/>
            </a:pPr>
            <a:r>
              <a:rPr lang="fr-FR" dirty="0"/>
              <a:t>Définition ETL</a:t>
            </a:r>
          </a:p>
          <a:p>
            <a:pPr marL="0" indent="0">
              <a:buNone/>
            </a:pPr>
            <a:endParaRPr lang="fr-FR" dirty="0"/>
          </a:p>
          <a:p>
            <a:pPr algn="just"/>
            <a:r>
              <a:rPr lang="fr-FR" dirty="0"/>
              <a:t>ETL (Extraction, Transformation, </a:t>
            </a:r>
            <a:r>
              <a:rPr lang="fr-FR" dirty="0" err="1"/>
              <a:t>Loading</a:t>
            </a:r>
            <a:r>
              <a:rPr lang="fr-FR" dirty="0"/>
              <a:t>) permet de transférer d’une base à une autre, l’utilité de ETL est qu’il permet de questionner rapidement une base de données.</a:t>
            </a:r>
          </a:p>
          <a:p>
            <a:pPr algn="just"/>
            <a:endParaRPr lang="fr-FR" dirty="0"/>
          </a:p>
          <a:p>
            <a:endParaRPr lang="fr-FR" dirty="0"/>
          </a:p>
        </p:txBody>
      </p:sp>
      <p:sp>
        <p:nvSpPr>
          <p:cNvPr id="4" name="Espace réservé du pied de page 3">
            <a:extLst>
              <a:ext uri="{FF2B5EF4-FFF2-40B4-BE49-F238E27FC236}">
                <a16:creationId xmlns:a16="http://schemas.microsoft.com/office/drawing/2014/main" id="{710A0ACB-4C4D-418F-AB8F-9A060EAFD6E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DDED1EF-5541-49F2-9512-A00516B73001}"/>
              </a:ext>
            </a:extLst>
          </p:cNvPr>
          <p:cNvSpPr>
            <a:spLocks noGrp="1"/>
          </p:cNvSpPr>
          <p:nvPr>
            <p:ph type="sldNum" sz="quarter" idx="12"/>
          </p:nvPr>
        </p:nvSpPr>
        <p:spPr/>
        <p:txBody>
          <a:bodyPr/>
          <a:lstStyle/>
          <a:p>
            <a:fld id="{90DF1D05-78F1-4EE7-8179-D06090A3B736}" type="slidenum">
              <a:rPr lang="fr-FR" smtClean="0"/>
              <a:t>21</a:t>
            </a:fld>
            <a:endParaRPr lang="fr-FR"/>
          </a:p>
        </p:txBody>
      </p:sp>
      <p:pic>
        <p:nvPicPr>
          <p:cNvPr id="6" name="Image 5">
            <a:extLst>
              <a:ext uri="{FF2B5EF4-FFF2-40B4-BE49-F238E27FC236}">
                <a16:creationId xmlns:a16="http://schemas.microsoft.com/office/drawing/2014/main" id="{FA978FD0-EB79-4186-821F-EF8CFD72DB6E}"/>
              </a:ext>
            </a:extLst>
          </p:cNvPr>
          <p:cNvPicPr>
            <a:picLocks noChangeAspect="1"/>
          </p:cNvPicPr>
          <p:nvPr/>
        </p:nvPicPr>
        <p:blipFill>
          <a:blip r:embed="rId2"/>
          <a:stretch>
            <a:fillRect/>
          </a:stretch>
        </p:blipFill>
        <p:spPr>
          <a:xfrm>
            <a:off x="3223260" y="4115593"/>
            <a:ext cx="5806440" cy="2061369"/>
          </a:xfrm>
          <a:prstGeom prst="rect">
            <a:avLst/>
          </a:prstGeom>
        </p:spPr>
      </p:pic>
    </p:spTree>
    <p:extLst>
      <p:ext uri="{BB962C8B-B14F-4D97-AF65-F5344CB8AC3E}">
        <p14:creationId xmlns:p14="http://schemas.microsoft.com/office/powerpoint/2010/main" val="187427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EF3209-AEBF-4D0A-8F82-871D8E80DEBD}"/>
              </a:ext>
            </a:extLst>
          </p:cNvPr>
          <p:cNvSpPr>
            <a:spLocks noGrp="1"/>
          </p:cNvSpPr>
          <p:nvPr>
            <p:ph type="title"/>
          </p:nvPr>
        </p:nvSpPr>
        <p:spPr/>
        <p:txBody>
          <a:bodyPr/>
          <a:lstStyle/>
          <a:p>
            <a:r>
              <a:rPr lang="fr-FR" dirty="0"/>
              <a:t>Datawarehouse</a:t>
            </a:r>
          </a:p>
        </p:txBody>
      </p:sp>
      <p:sp>
        <p:nvSpPr>
          <p:cNvPr id="3" name="Espace réservé du contenu 2">
            <a:extLst>
              <a:ext uri="{FF2B5EF4-FFF2-40B4-BE49-F238E27FC236}">
                <a16:creationId xmlns:a16="http://schemas.microsoft.com/office/drawing/2014/main" id="{BC51C6B9-7927-408A-9930-BB333D54D70A}"/>
              </a:ext>
            </a:extLst>
          </p:cNvPr>
          <p:cNvSpPr>
            <a:spLocks noGrp="1"/>
          </p:cNvSpPr>
          <p:nvPr>
            <p:ph idx="1"/>
          </p:nvPr>
        </p:nvSpPr>
        <p:spPr>
          <a:xfrm>
            <a:off x="838201" y="1825625"/>
            <a:ext cx="5257800" cy="4351338"/>
          </a:xfrm>
        </p:spPr>
        <p:txBody>
          <a:bodyPr/>
          <a:lstStyle/>
          <a:p>
            <a:pPr marL="0" indent="0">
              <a:buNone/>
            </a:pPr>
            <a:r>
              <a:rPr lang="fr-FR" dirty="0"/>
              <a:t>Définition </a:t>
            </a:r>
            <a:r>
              <a:rPr lang="fr-FR" dirty="0" err="1"/>
              <a:t>Data-mining</a:t>
            </a:r>
            <a:endParaRPr lang="fr-FR" dirty="0"/>
          </a:p>
          <a:p>
            <a:pPr marL="0" indent="0">
              <a:buNone/>
            </a:pPr>
            <a:endParaRPr lang="fr-FR" dirty="0"/>
          </a:p>
          <a:p>
            <a:pPr marL="0" indent="0" algn="just">
              <a:buNone/>
            </a:pPr>
            <a:r>
              <a:rPr lang="fr-FR" dirty="0"/>
              <a:t>L’exploration de données, connue aussi sous l’expression de fouille de données, forage de données</a:t>
            </a:r>
          </a:p>
          <a:p>
            <a:pPr marL="0" indent="0">
              <a:buNone/>
            </a:pPr>
            <a:endParaRPr lang="fr-FR" dirty="0"/>
          </a:p>
        </p:txBody>
      </p:sp>
      <p:sp>
        <p:nvSpPr>
          <p:cNvPr id="4" name="Espace réservé du pied de page 3">
            <a:extLst>
              <a:ext uri="{FF2B5EF4-FFF2-40B4-BE49-F238E27FC236}">
                <a16:creationId xmlns:a16="http://schemas.microsoft.com/office/drawing/2014/main" id="{20675064-3B56-41F0-84D7-197FAC3C96E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458BB4-FDB9-425B-B722-27109A17F911}"/>
              </a:ext>
            </a:extLst>
          </p:cNvPr>
          <p:cNvSpPr>
            <a:spLocks noGrp="1"/>
          </p:cNvSpPr>
          <p:nvPr>
            <p:ph type="sldNum" sz="quarter" idx="12"/>
          </p:nvPr>
        </p:nvSpPr>
        <p:spPr/>
        <p:txBody>
          <a:bodyPr/>
          <a:lstStyle/>
          <a:p>
            <a:fld id="{90DF1D05-78F1-4EE7-8179-D06090A3B736}" type="slidenum">
              <a:rPr lang="fr-FR" smtClean="0"/>
              <a:t>22</a:t>
            </a:fld>
            <a:endParaRPr lang="fr-FR"/>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8179" y="681037"/>
            <a:ext cx="5257799" cy="5344732"/>
          </a:xfrm>
          <a:prstGeom prst="rect">
            <a:avLst/>
          </a:prstGeom>
        </p:spPr>
      </p:pic>
    </p:spTree>
    <p:extLst>
      <p:ext uri="{BB962C8B-B14F-4D97-AF65-F5344CB8AC3E}">
        <p14:creationId xmlns:p14="http://schemas.microsoft.com/office/powerpoint/2010/main" val="1248642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Datawarehouse	</a:t>
            </a:r>
          </a:p>
        </p:txBody>
      </p:sp>
      <p:sp>
        <p:nvSpPr>
          <p:cNvPr id="3" name="Espace réservé du contenu 2"/>
          <p:cNvSpPr>
            <a:spLocks noGrp="1"/>
          </p:cNvSpPr>
          <p:nvPr>
            <p:ph idx="1"/>
          </p:nvPr>
        </p:nvSpPr>
        <p:spPr/>
        <p:txBody>
          <a:bodyPr>
            <a:normAutofit fontScale="92500" lnSpcReduction="10000"/>
          </a:bodyPr>
          <a:lstStyle/>
          <a:p>
            <a:pPr marL="0" indent="0">
              <a:buNone/>
            </a:pPr>
            <a:r>
              <a:rPr lang="fr-FR" b="1" dirty="0"/>
              <a:t>Définition Ad hoc </a:t>
            </a:r>
          </a:p>
          <a:p>
            <a:pPr marL="0" indent="0" algn="just">
              <a:buNone/>
            </a:pPr>
            <a:r>
              <a:rPr lang="fr-FR" dirty="0"/>
              <a:t>Permet de faire avancer la prise de décision des entreprises et de réduire la charge du service informatique.</a:t>
            </a:r>
          </a:p>
          <a:p>
            <a:pPr marL="0" indent="0" algn="just">
              <a:buNone/>
            </a:pPr>
            <a:endParaRPr lang="fr-FR" b="1" dirty="0"/>
          </a:p>
          <a:p>
            <a:pPr marL="0" indent="0" algn="just">
              <a:buNone/>
            </a:pPr>
            <a:r>
              <a:rPr lang="fr-FR" b="1" dirty="0"/>
              <a:t>Qu’est-ce que le reporting et l’analyse ad hoc ? </a:t>
            </a:r>
          </a:p>
          <a:p>
            <a:pPr marL="0" indent="0" algn="just">
              <a:buNone/>
            </a:pPr>
            <a:r>
              <a:rPr lang="fr-FR" dirty="0"/>
              <a:t>Plus votre entreprise a besoin de données précises, actualisées et accessibles, plus les demandes ponctuelles de rapports et de business intelligence adressées à votre service informatique augmentent? Les outils de reporting et d’analyse ad hoc permettent aux employés de votre entreprise d’accéder et de travailler de manière efficace avec les données en libre-service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23</a:t>
            </a:fld>
            <a:endParaRPr lang="fr-FR"/>
          </a:p>
        </p:txBody>
      </p:sp>
    </p:spTree>
    <p:extLst>
      <p:ext uri="{BB962C8B-B14F-4D97-AF65-F5344CB8AC3E}">
        <p14:creationId xmlns:p14="http://schemas.microsoft.com/office/powerpoint/2010/main" val="1191377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descr="Arrière-plan du graphique abstrait des particules">
            <a:extLst>
              <a:ext uri="{FF2B5EF4-FFF2-40B4-BE49-F238E27FC236}">
                <a16:creationId xmlns:a16="http://schemas.microsoft.com/office/drawing/2014/main" id="{1468FF67-EF45-4801-97BA-30917405751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5708"/>
          <a:stretch/>
        </p:blipFill>
        <p:spPr>
          <a:xfrm>
            <a:off x="20" y="-3"/>
            <a:ext cx="12188762" cy="6858000"/>
          </a:xfrm>
          <a:prstGeom prst="rect">
            <a:avLst/>
          </a:prstGeom>
        </p:spPr>
      </p:pic>
      <p:pic>
        <p:nvPicPr>
          <p:cNvPr id="11" name="Image 10" descr="Arrière-plan abstrait de sphères de verre reliées entre elles">
            <a:extLst>
              <a:ext uri="{FF2B5EF4-FFF2-40B4-BE49-F238E27FC236}">
                <a16:creationId xmlns:a16="http://schemas.microsoft.com/office/drawing/2014/main" id="{CDC9A28C-D80A-423B-8933-E172C4F1D6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824" r="2698" b="2"/>
          <a:stretch/>
        </p:blipFill>
        <p:spPr>
          <a:xfrm>
            <a:off x="4406845" y="6"/>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7" name="Image 6" descr="Graphique">
            <a:extLst>
              <a:ext uri="{FF2B5EF4-FFF2-40B4-BE49-F238E27FC236}">
                <a16:creationId xmlns:a16="http://schemas.microsoft.com/office/drawing/2014/main" id="{0D9FC32F-C761-49A8-A943-052787E9FE36}"/>
              </a:ext>
            </a:extLst>
          </p:cNvPr>
          <p:cNvPicPr>
            <a:picLocks noChangeAspect="1"/>
          </p:cNvPicPr>
          <p:nvPr/>
        </p:nvPicPr>
        <p:blipFill rotWithShape="1">
          <a:blip r:embed="rId4">
            <a:extLst>
              <a:ext uri="{28A0092B-C50C-407E-A947-70E740481C1C}">
                <a14:useLocalDpi xmlns:a14="http://schemas.microsoft.com/office/drawing/2010/main" val="0"/>
              </a:ext>
            </a:extLst>
          </a:blip>
          <a:srcRect l="18507" r="33640" b="1"/>
          <a:stretch/>
        </p:blipFill>
        <p:spPr>
          <a:xfrm>
            <a:off x="20" y="27746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9" name="Image 8" descr="Arrière-plan abstrait de maillage et nœuds bleus">
            <a:extLst>
              <a:ext uri="{FF2B5EF4-FFF2-40B4-BE49-F238E27FC236}">
                <a16:creationId xmlns:a16="http://schemas.microsoft.com/office/drawing/2014/main" id="{28930A36-838C-4CA9-8038-FC3CD379A13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601" r="-2" b="-2"/>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2" name="Titre 1"/>
          <p:cNvSpPr>
            <a:spLocks noGrp="1"/>
          </p:cNvSpPr>
          <p:nvPr>
            <p:ph type="title"/>
          </p:nvPr>
        </p:nvSpPr>
        <p:spPr>
          <a:xfrm>
            <a:off x="4552739" y="4224938"/>
            <a:ext cx="6801056" cy="1459355"/>
          </a:xfrm>
        </p:spPr>
        <p:txBody>
          <a:bodyPr vert="horz" lIns="91440" tIns="45720" rIns="91440" bIns="45720" rtlCol="0" anchor="b">
            <a:normAutofit/>
          </a:bodyPr>
          <a:lstStyle/>
          <a:p>
            <a:r>
              <a:rPr lang="en-US" kern="1200" dirty="0">
                <a:solidFill>
                  <a:schemeClr val="tx1"/>
                </a:solidFill>
                <a:latin typeface="+mj-lt"/>
                <a:ea typeface="+mj-ea"/>
                <a:cs typeface="+mj-cs"/>
              </a:rPr>
              <a:t>Business Intelligence</a:t>
            </a:r>
          </a:p>
        </p:txBody>
      </p:sp>
      <p:sp>
        <p:nvSpPr>
          <p:cNvPr id="3" name="Espace réservé du contenu 2"/>
          <p:cNvSpPr>
            <a:spLocks noGrp="1"/>
          </p:cNvSpPr>
          <p:nvPr>
            <p:ph idx="1"/>
          </p:nvPr>
        </p:nvSpPr>
        <p:spPr>
          <a:xfrm>
            <a:off x="4552739" y="5724112"/>
            <a:ext cx="6801056" cy="646785"/>
          </a:xfrm>
        </p:spPr>
        <p:txBody>
          <a:bodyPr vert="horz" lIns="91440" tIns="45720" rIns="91440" bIns="45720" rtlCol="0">
            <a:normAutofit/>
          </a:bodyPr>
          <a:lstStyle/>
          <a:p>
            <a:pPr marL="0" indent="0">
              <a:buNone/>
            </a:pPr>
            <a:endParaRPr lang="en-US" sz="2400" kern="1200" dirty="0">
              <a:solidFill>
                <a:schemeClr val="tx1"/>
              </a:solidFill>
              <a:latin typeface="+mn-lt"/>
              <a:ea typeface="+mn-ea"/>
              <a:cs typeface="+mn-cs"/>
            </a:endParaRPr>
          </a:p>
        </p:txBody>
      </p:sp>
      <p:sp>
        <p:nvSpPr>
          <p:cNvPr id="4" name="Espace réservé du pied de page 3"/>
          <p:cNvSpPr>
            <a:spLocks noGrp="1"/>
          </p:cNvSpPr>
          <p:nvPr>
            <p:ph type="ftr" sz="quarter" idx="11"/>
          </p:nvPr>
        </p:nvSpPr>
        <p:spPr>
          <a:xfrm>
            <a:off x="4038600" y="6356350"/>
            <a:ext cx="4114800" cy="365125"/>
          </a:xfrm>
        </p:spPr>
        <p:txBody>
          <a:bodyPr vert="horz" lIns="91440" tIns="45720" rIns="91440" bIns="45720" rtlCol="0" anchor="ctr">
            <a:normAutofit/>
          </a:bodyPr>
          <a:lstStyle/>
          <a:p>
            <a:endParaRPr lang="en-US" sz="1200" kern="1200" dirty="0">
              <a:solidFill>
                <a:schemeClr val="tx1">
                  <a:tint val="75000"/>
                </a:schemeClr>
              </a:solidFill>
              <a:latin typeface="+mn-lt"/>
              <a:ea typeface="+mn-ea"/>
              <a:cs typeface="+mn-cs"/>
            </a:endParaRPr>
          </a:p>
        </p:txBody>
      </p:sp>
      <p:sp>
        <p:nvSpPr>
          <p:cNvPr id="5" name="Espace réservé du numéro de diapositive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0DF1D05-78F1-4EE7-8179-D06090A3B736}" type="slidenum">
              <a:rPr lang="en-US" smtClean="0"/>
              <a:pPr>
                <a:spcAft>
                  <a:spcPts val="600"/>
                </a:spcAft>
              </a:pPr>
              <a:t>24</a:t>
            </a:fld>
            <a:endParaRPr lang="en-US"/>
          </a:p>
        </p:txBody>
      </p:sp>
    </p:spTree>
    <p:extLst>
      <p:ext uri="{BB962C8B-B14F-4D97-AF65-F5344CB8AC3E}">
        <p14:creationId xmlns:p14="http://schemas.microsoft.com/office/powerpoint/2010/main" val="297009819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Business Intelligence	</a:t>
            </a:r>
          </a:p>
        </p:txBody>
      </p:sp>
      <p:sp>
        <p:nvSpPr>
          <p:cNvPr id="3" name="Espace réservé du contenu 2"/>
          <p:cNvSpPr>
            <a:spLocks noGrp="1"/>
          </p:cNvSpPr>
          <p:nvPr>
            <p:ph idx="1"/>
          </p:nvPr>
        </p:nvSpPr>
        <p:spPr/>
        <p:txBody>
          <a:bodyPr/>
          <a:lstStyle/>
          <a:p>
            <a:pPr marL="0" indent="0">
              <a:buNone/>
            </a:pPr>
            <a:r>
              <a:rPr lang="fr-FR" dirty="0"/>
              <a:t>Pourquoi la Bi à été crée ?</a:t>
            </a:r>
          </a:p>
          <a:p>
            <a:pPr marL="0" indent="0">
              <a:buNone/>
            </a:pPr>
            <a:endParaRPr lang="fr-FR" dirty="0"/>
          </a:p>
          <a:p>
            <a:r>
              <a:rPr lang="fr-FR" dirty="0"/>
              <a:t>Consolidation des informations.	</a:t>
            </a:r>
          </a:p>
          <a:p>
            <a:r>
              <a:rPr lang="fr-FR" dirty="0"/>
              <a:t>Pas d’historisation.</a:t>
            </a:r>
          </a:p>
          <a:p>
            <a:r>
              <a:rPr lang="fr-FR" dirty="0"/>
              <a:t>Subjectivité des analyses. </a:t>
            </a:r>
          </a:p>
          <a:p>
            <a:endParaRPr lang="fr-FR" dirty="0"/>
          </a:p>
          <a:p>
            <a:r>
              <a:rPr lang="fr-FR" dirty="0"/>
              <a:t>Conclusion : Les décisions sont prises de manière arbitraire et non basé.</a:t>
            </a:r>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25</a:t>
            </a:fld>
            <a:endParaRPr lang="fr-FR"/>
          </a:p>
        </p:txBody>
      </p:sp>
    </p:spTree>
    <p:extLst>
      <p:ext uri="{BB962C8B-B14F-4D97-AF65-F5344CB8AC3E}">
        <p14:creationId xmlns:p14="http://schemas.microsoft.com/office/powerpoint/2010/main" val="338644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BI</a:t>
            </a:r>
          </a:p>
        </p:txBody>
      </p:sp>
      <p:sp>
        <p:nvSpPr>
          <p:cNvPr id="3" name="Espace réservé du contenu 2"/>
          <p:cNvSpPr>
            <a:spLocks noGrp="1"/>
          </p:cNvSpPr>
          <p:nvPr>
            <p:ph idx="1"/>
          </p:nvPr>
        </p:nvSpPr>
        <p:spPr>
          <a:xfrm>
            <a:off x="838201" y="1825625"/>
            <a:ext cx="3733800" cy="4351338"/>
          </a:xfrm>
        </p:spPr>
        <p:txBody>
          <a:bodyPr/>
          <a:lstStyle/>
          <a:p>
            <a:pPr marL="0" indent="0">
              <a:buNone/>
            </a:pPr>
            <a:r>
              <a:rPr lang="fr-FR" dirty="0"/>
              <a:t>Processus BI</a:t>
            </a:r>
          </a:p>
          <a:p>
            <a:endParaRPr lang="fr-FR" dirty="0"/>
          </a:p>
          <a:p>
            <a:r>
              <a:rPr lang="fr-FR" dirty="0"/>
              <a:t>Le process BI aide à la prise de décision.</a:t>
            </a:r>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26</a:t>
            </a:fld>
            <a:endParaRPr lang="fr-F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65125"/>
            <a:ext cx="7178040" cy="5720398"/>
          </a:xfrm>
          <a:prstGeom prst="rect">
            <a:avLst/>
          </a:prstGeom>
        </p:spPr>
      </p:pic>
    </p:spTree>
    <p:extLst>
      <p:ext uri="{BB962C8B-B14F-4D97-AF65-F5344CB8AC3E}">
        <p14:creationId xmlns:p14="http://schemas.microsoft.com/office/powerpoint/2010/main" val="1026873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Business Intelligence</a:t>
            </a:r>
          </a:p>
        </p:txBody>
      </p:sp>
      <p:sp>
        <p:nvSpPr>
          <p:cNvPr id="3" name="Espace réservé du contenu 2"/>
          <p:cNvSpPr>
            <a:spLocks noGrp="1"/>
          </p:cNvSpPr>
          <p:nvPr>
            <p:ph idx="1"/>
          </p:nvPr>
        </p:nvSpPr>
        <p:spPr>
          <a:xfrm>
            <a:off x="838200" y="1825625"/>
            <a:ext cx="10515600" cy="4351338"/>
          </a:xfrm>
        </p:spPr>
        <p:txBody>
          <a:bodyPr>
            <a:normAutofit lnSpcReduction="10000"/>
          </a:bodyPr>
          <a:lstStyle/>
          <a:p>
            <a:pPr marL="0" indent="0">
              <a:buNone/>
            </a:pPr>
            <a:r>
              <a:rPr lang="fr-FR" dirty="0"/>
              <a:t>Exemple de solutions d’aide à la prise à la décision :</a:t>
            </a:r>
          </a:p>
          <a:p>
            <a:pPr marL="0" indent="0">
              <a:buNone/>
            </a:pPr>
            <a:endParaRPr lang="fr-FR" dirty="0"/>
          </a:p>
          <a:p>
            <a:r>
              <a:rPr lang="fr-FR" dirty="0"/>
              <a:t>IBM Cognos</a:t>
            </a:r>
          </a:p>
          <a:p>
            <a:pPr marL="0" indent="0">
              <a:buNone/>
            </a:pPr>
            <a:endParaRPr lang="fr-FR" dirty="0"/>
          </a:p>
          <a:p>
            <a:r>
              <a:rPr lang="fr-FR" dirty="0"/>
              <a:t>PostgreSQL</a:t>
            </a:r>
          </a:p>
          <a:p>
            <a:pPr marL="0" indent="0">
              <a:buNone/>
            </a:pPr>
            <a:r>
              <a:rPr lang="fr-FR" dirty="0"/>
              <a:t>	</a:t>
            </a:r>
          </a:p>
          <a:p>
            <a:r>
              <a:rPr lang="fr-FR" dirty="0" err="1"/>
              <a:t>Qlikview</a:t>
            </a:r>
            <a:endParaRPr lang="fr-FR" dirty="0"/>
          </a:p>
          <a:p>
            <a:endParaRPr lang="fr-FR" dirty="0"/>
          </a:p>
          <a:p>
            <a:r>
              <a:rPr lang="fr-FR" dirty="0"/>
              <a:t>Power BI, Tableau</a:t>
            </a:r>
          </a:p>
          <a:p>
            <a:endParaRPr lang="fr-FR" dirty="0"/>
          </a:p>
          <a:p>
            <a:endParaRPr lang="fr-FR" dirty="0"/>
          </a:p>
          <a:p>
            <a:pPr marL="0" indent="0">
              <a:buNone/>
            </a:pPr>
            <a:endParaRPr lang="fr-FR" dirty="0"/>
          </a:p>
          <a:p>
            <a:pPr marL="0" indent="0">
              <a:buNone/>
            </a:pP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27</a:t>
            </a:fld>
            <a:endParaRPr lang="fr-FR"/>
          </a:p>
        </p:txBody>
      </p:sp>
    </p:spTree>
    <p:extLst>
      <p:ext uri="{BB962C8B-B14F-4D97-AF65-F5344CB8AC3E}">
        <p14:creationId xmlns:p14="http://schemas.microsoft.com/office/powerpoint/2010/main" val="96813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46E5E5-8740-461F-BAB4-FFBB1E5ADAB3}"/>
              </a:ext>
            </a:extLst>
          </p:cNvPr>
          <p:cNvSpPr>
            <a:spLocks noGrp="1"/>
          </p:cNvSpPr>
          <p:nvPr>
            <p:ph type="title"/>
          </p:nvPr>
        </p:nvSpPr>
        <p:spPr/>
        <p:txBody>
          <a:bodyPr/>
          <a:lstStyle/>
          <a:p>
            <a:r>
              <a:rPr lang="fr-FR" dirty="0"/>
              <a:t>BI-3 niveaux</a:t>
            </a:r>
          </a:p>
        </p:txBody>
      </p:sp>
      <p:sp>
        <p:nvSpPr>
          <p:cNvPr id="4" name="Espace réservé du pied de page 3">
            <a:extLst>
              <a:ext uri="{FF2B5EF4-FFF2-40B4-BE49-F238E27FC236}">
                <a16:creationId xmlns:a16="http://schemas.microsoft.com/office/drawing/2014/main" id="{04AC96AA-89D7-436F-A12A-033922ACE7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A214DB7-4426-4B2E-809A-B433695C2F56}"/>
              </a:ext>
            </a:extLst>
          </p:cNvPr>
          <p:cNvSpPr>
            <a:spLocks noGrp="1"/>
          </p:cNvSpPr>
          <p:nvPr>
            <p:ph type="sldNum" sz="quarter" idx="12"/>
          </p:nvPr>
        </p:nvSpPr>
        <p:spPr/>
        <p:txBody>
          <a:bodyPr/>
          <a:lstStyle/>
          <a:p>
            <a:fld id="{90DF1D05-78F1-4EE7-8179-D06090A3B736}" type="slidenum">
              <a:rPr lang="fr-FR" smtClean="0"/>
              <a:t>28</a:t>
            </a:fld>
            <a:endParaRPr lang="fr-FR"/>
          </a:p>
        </p:txBody>
      </p:sp>
      <p:sp>
        <p:nvSpPr>
          <p:cNvPr id="7" name="Espace réservé du contenu 6">
            <a:extLst>
              <a:ext uri="{FF2B5EF4-FFF2-40B4-BE49-F238E27FC236}">
                <a16:creationId xmlns:a16="http://schemas.microsoft.com/office/drawing/2014/main" id="{2B065436-8CBB-47FB-8DC6-76CDBA974709}"/>
              </a:ext>
            </a:extLst>
          </p:cNvPr>
          <p:cNvSpPr>
            <a:spLocks noGrp="1"/>
          </p:cNvSpPr>
          <p:nvPr>
            <p:ph idx="1"/>
          </p:nvPr>
        </p:nvSpPr>
        <p:spPr/>
        <p:txBody>
          <a:bodyPr>
            <a:normAutofit lnSpcReduction="10000"/>
          </a:bodyPr>
          <a:lstStyle/>
          <a:p>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lgn="ctr">
              <a:buNone/>
            </a:pPr>
            <a:r>
              <a:rPr lang="fr-FR" sz="2000" dirty="0"/>
              <a:t>Figure : Trois niveaux de décision en gestion d’actifs</a:t>
            </a:r>
          </a:p>
        </p:txBody>
      </p:sp>
      <p:pic>
        <p:nvPicPr>
          <p:cNvPr id="8" name="Espace réservé du contenu 5">
            <a:extLst>
              <a:ext uri="{FF2B5EF4-FFF2-40B4-BE49-F238E27FC236}">
                <a16:creationId xmlns:a16="http://schemas.microsoft.com/office/drawing/2014/main" id="{CF342B94-0991-4978-86A4-885EF380D6B2}"/>
              </a:ext>
            </a:extLst>
          </p:cNvPr>
          <p:cNvPicPr>
            <a:picLocks noChangeAspect="1"/>
          </p:cNvPicPr>
          <p:nvPr/>
        </p:nvPicPr>
        <p:blipFill>
          <a:blip r:embed="rId2"/>
          <a:stretch>
            <a:fillRect/>
          </a:stretch>
        </p:blipFill>
        <p:spPr>
          <a:xfrm>
            <a:off x="2338347" y="1417434"/>
            <a:ext cx="7076660" cy="4023132"/>
          </a:xfrm>
          <a:prstGeom prst="rect">
            <a:avLst/>
          </a:prstGeom>
        </p:spPr>
      </p:pic>
    </p:spTree>
    <p:extLst>
      <p:ext uri="{BB962C8B-B14F-4D97-AF65-F5344CB8AC3E}">
        <p14:creationId xmlns:p14="http://schemas.microsoft.com/office/powerpoint/2010/main" val="161064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A9A61C-145A-477C-93DB-1ABDFBCB5749}"/>
              </a:ext>
            </a:extLst>
          </p:cNvPr>
          <p:cNvSpPr>
            <a:spLocks noGrp="1"/>
          </p:cNvSpPr>
          <p:nvPr>
            <p:ph type="title"/>
          </p:nvPr>
        </p:nvSpPr>
        <p:spPr/>
        <p:txBody>
          <a:bodyPr/>
          <a:lstStyle/>
          <a:p>
            <a:r>
              <a:rPr lang="fr-FR" dirty="0"/>
              <a:t>BI Maturité</a:t>
            </a:r>
          </a:p>
        </p:txBody>
      </p:sp>
      <p:sp>
        <p:nvSpPr>
          <p:cNvPr id="4" name="Espace réservé du pied de page 3">
            <a:extLst>
              <a:ext uri="{FF2B5EF4-FFF2-40B4-BE49-F238E27FC236}">
                <a16:creationId xmlns:a16="http://schemas.microsoft.com/office/drawing/2014/main" id="{CD559F33-E38A-43CB-9230-AF0E2BB089D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24F48BF-3672-49FF-A18C-DAC99BC62856}"/>
              </a:ext>
            </a:extLst>
          </p:cNvPr>
          <p:cNvSpPr>
            <a:spLocks noGrp="1"/>
          </p:cNvSpPr>
          <p:nvPr>
            <p:ph type="sldNum" sz="quarter" idx="12"/>
          </p:nvPr>
        </p:nvSpPr>
        <p:spPr/>
        <p:txBody>
          <a:bodyPr/>
          <a:lstStyle/>
          <a:p>
            <a:fld id="{90DF1D05-78F1-4EE7-8179-D06090A3B736}" type="slidenum">
              <a:rPr lang="fr-FR" smtClean="0"/>
              <a:t>29</a:t>
            </a:fld>
            <a:endParaRPr lang="fr-FR"/>
          </a:p>
        </p:txBody>
      </p:sp>
      <p:pic>
        <p:nvPicPr>
          <p:cNvPr id="9" name="Espace réservé du contenu 8">
            <a:extLst>
              <a:ext uri="{FF2B5EF4-FFF2-40B4-BE49-F238E27FC236}">
                <a16:creationId xmlns:a16="http://schemas.microsoft.com/office/drawing/2014/main" id="{5A94F250-72FC-4EC5-BE96-6CA4BDF6B6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4817" y="1385887"/>
            <a:ext cx="8322365" cy="4674345"/>
          </a:xfrm>
        </p:spPr>
      </p:pic>
      <p:pic>
        <p:nvPicPr>
          <p:cNvPr id="13" name="Image 12">
            <a:extLst>
              <a:ext uri="{FF2B5EF4-FFF2-40B4-BE49-F238E27FC236}">
                <a16:creationId xmlns:a16="http://schemas.microsoft.com/office/drawing/2014/main" id="{2F0C43BD-9074-447D-8B4C-C01B0F929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0809" y="2536093"/>
            <a:ext cx="6029791" cy="2678733"/>
          </a:xfrm>
          <a:prstGeom prst="rect">
            <a:avLst/>
          </a:prstGeom>
        </p:spPr>
      </p:pic>
    </p:spTree>
    <p:extLst>
      <p:ext uri="{BB962C8B-B14F-4D97-AF65-F5344CB8AC3E}">
        <p14:creationId xmlns:p14="http://schemas.microsoft.com/office/powerpoint/2010/main" val="372217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Forrester</a:t>
            </a:r>
          </a:p>
        </p:txBody>
      </p:sp>
      <p:sp>
        <p:nvSpPr>
          <p:cNvPr id="3" name="Espace réservé du contenu 2"/>
          <p:cNvSpPr>
            <a:spLocks noGrp="1"/>
          </p:cNvSpPr>
          <p:nvPr>
            <p:ph idx="1"/>
          </p:nvPr>
        </p:nvSpPr>
        <p:spPr/>
        <p:txBody>
          <a:bodyPr/>
          <a:lstStyle/>
          <a:p>
            <a:pPr algn="just"/>
            <a:r>
              <a:rPr lang="fr-FR" dirty="0"/>
              <a:t>Forrester est une entreprise américaine indépendante qui fournit à ses clients des études de marché sur l’impact des technologies dans le monde des affaires. Forrester possède dix-neuf implantations géographiques, à travers le monde, font huit centres de recherche.</a:t>
            </a:r>
          </a:p>
        </p:txBody>
      </p:sp>
      <p:pic>
        <p:nvPicPr>
          <p:cNvPr id="4" name="Image 3"/>
          <p:cNvPicPr>
            <a:picLocks noChangeAspect="1"/>
          </p:cNvPicPr>
          <p:nvPr/>
        </p:nvPicPr>
        <p:blipFill>
          <a:blip r:embed="rId2"/>
          <a:stretch>
            <a:fillRect/>
          </a:stretch>
        </p:blipFill>
        <p:spPr>
          <a:xfrm>
            <a:off x="7327900" y="4001294"/>
            <a:ext cx="3876675" cy="1819275"/>
          </a:xfrm>
          <a:prstGeom prst="rect">
            <a:avLst/>
          </a:prstGeom>
        </p:spPr>
      </p:pic>
      <p:sp>
        <p:nvSpPr>
          <p:cNvPr id="5" name="Espace réservé du pied de page 4">
            <a:extLst>
              <a:ext uri="{FF2B5EF4-FFF2-40B4-BE49-F238E27FC236}">
                <a16:creationId xmlns:a16="http://schemas.microsoft.com/office/drawing/2014/main" id="{3DB39E5E-1D19-44BF-9037-1AA9D64CFC4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42D12B7-E657-4560-A105-243F3349DF45}"/>
              </a:ext>
            </a:extLst>
          </p:cNvPr>
          <p:cNvSpPr>
            <a:spLocks noGrp="1"/>
          </p:cNvSpPr>
          <p:nvPr>
            <p:ph type="sldNum" sz="quarter" idx="12"/>
          </p:nvPr>
        </p:nvSpPr>
        <p:spPr/>
        <p:txBody>
          <a:bodyPr/>
          <a:lstStyle/>
          <a:p>
            <a:fld id="{90DF1D05-78F1-4EE7-8179-D06090A3B736}" type="slidenum">
              <a:rPr lang="fr-FR" smtClean="0"/>
              <a:t>3</a:t>
            </a:fld>
            <a:endParaRPr lang="fr-FR"/>
          </a:p>
        </p:txBody>
      </p:sp>
    </p:spTree>
    <p:extLst>
      <p:ext uri="{BB962C8B-B14F-4D97-AF65-F5344CB8AC3E}">
        <p14:creationId xmlns:p14="http://schemas.microsoft.com/office/powerpoint/2010/main" val="3342410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1A0347-B1D5-41C9-851D-EAE5F3E5B3A4}"/>
              </a:ext>
            </a:extLst>
          </p:cNvPr>
          <p:cNvSpPr>
            <a:spLocks noGrp="1"/>
          </p:cNvSpPr>
          <p:nvPr>
            <p:ph type="title"/>
          </p:nvPr>
        </p:nvSpPr>
        <p:spPr/>
        <p:txBody>
          <a:bodyPr/>
          <a:lstStyle/>
          <a:p>
            <a:r>
              <a:rPr lang="fr-FR" dirty="0"/>
              <a:t>Business Intelligence	</a:t>
            </a:r>
          </a:p>
        </p:txBody>
      </p:sp>
      <p:sp>
        <p:nvSpPr>
          <p:cNvPr id="3" name="Espace réservé du contenu 2">
            <a:extLst>
              <a:ext uri="{FF2B5EF4-FFF2-40B4-BE49-F238E27FC236}">
                <a16:creationId xmlns:a16="http://schemas.microsoft.com/office/drawing/2014/main" id="{78CFD78E-AEFF-455F-A386-456B86CF4682}"/>
              </a:ext>
            </a:extLst>
          </p:cNvPr>
          <p:cNvSpPr>
            <a:spLocks noGrp="1"/>
          </p:cNvSpPr>
          <p:nvPr>
            <p:ph idx="1"/>
          </p:nvPr>
        </p:nvSpPr>
        <p:spPr>
          <a:xfrm>
            <a:off x="838200" y="1825625"/>
            <a:ext cx="4945380" cy="4351338"/>
          </a:xfrm>
        </p:spPr>
        <p:txBody>
          <a:bodyPr/>
          <a:lstStyle/>
          <a:p>
            <a:pPr algn="just"/>
            <a:r>
              <a:rPr lang="fr-FR" dirty="0"/>
              <a:t>L’analyse SWOT est un cadre qui permet à une organisation d’effectuer une analyse des facteurs internes et externes qui peuvent aider à façonner ou à influencer l’avenir de l’organisation.</a:t>
            </a:r>
          </a:p>
          <a:p>
            <a:pPr algn="just"/>
            <a:r>
              <a:rPr lang="fr-FR" dirty="0"/>
              <a:t>SWOT  représente les forces, les faiblesses, les opportunités et les menaces.</a:t>
            </a:r>
          </a:p>
          <a:p>
            <a:endParaRPr lang="fr-FR" dirty="0"/>
          </a:p>
        </p:txBody>
      </p:sp>
      <p:sp>
        <p:nvSpPr>
          <p:cNvPr id="4" name="Espace réservé du pied de page 3">
            <a:extLst>
              <a:ext uri="{FF2B5EF4-FFF2-40B4-BE49-F238E27FC236}">
                <a16:creationId xmlns:a16="http://schemas.microsoft.com/office/drawing/2014/main" id="{E529E072-1DC3-4979-B6F9-380A028141D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A34939B-51B8-4D56-B75A-A8908861C708}"/>
              </a:ext>
            </a:extLst>
          </p:cNvPr>
          <p:cNvSpPr>
            <a:spLocks noGrp="1"/>
          </p:cNvSpPr>
          <p:nvPr>
            <p:ph type="sldNum" sz="quarter" idx="12"/>
          </p:nvPr>
        </p:nvSpPr>
        <p:spPr/>
        <p:txBody>
          <a:bodyPr/>
          <a:lstStyle/>
          <a:p>
            <a:fld id="{90DF1D05-78F1-4EE7-8179-D06090A3B736}" type="slidenum">
              <a:rPr lang="fr-FR" smtClean="0"/>
              <a:t>30</a:t>
            </a:fld>
            <a:endParaRPr lang="fr-FR"/>
          </a:p>
        </p:txBody>
      </p:sp>
      <p:pic>
        <p:nvPicPr>
          <p:cNvPr id="9" name="Image 8">
            <a:extLst>
              <a:ext uri="{FF2B5EF4-FFF2-40B4-BE49-F238E27FC236}">
                <a16:creationId xmlns:a16="http://schemas.microsoft.com/office/drawing/2014/main" id="{E82B9E94-C410-470F-8CE6-0C2E6969404A}"/>
              </a:ext>
            </a:extLst>
          </p:cNvPr>
          <p:cNvPicPr>
            <a:picLocks noChangeAspect="1"/>
          </p:cNvPicPr>
          <p:nvPr/>
        </p:nvPicPr>
        <p:blipFill>
          <a:blip r:embed="rId2"/>
          <a:stretch>
            <a:fillRect/>
          </a:stretch>
        </p:blipFill>
        <p:spPr>
          <a:xfrm>
            <a:off x="6096000" y="1690688"/>
            <a:ext cx="5752848" cy="4486275"/>
          </a:xfrm>
          <a:prstGeom prst="rect">
            <a:avLst/>
          </a:prstGeom>
        </p:spPr>
      </p:pic>
    </p:spTree>
    <p:extLst>
      <p:ext uri="{BB962C8B-B14F-4D97-AF65-F5344CB8AC3E}">
        <p14:creationId xmlns:p14="http://schemas.microsoft.com/office/powerpoint/2010/main" val="316632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Image 6" descr="Arrière-plan abstrait de maillage">
            <a:extLst>
              <a:ext uri="{FF2B5EF4-FFF2-40B4-BE49-F238E27FC236}">
                <a16:creationId xmlns:a16="http://schemas.microsoft.com/office/drawing/2014/main" id="{5FEFCB88-32FD-4E6C-8F82-2800676A3E23}"/>
              </a:ext>
            </a:extLst>
          </p:cNvPr>
          <p:cNvPicPr>
            <a:picLocks noChangeAspect="1"/>
          </p:cNvPicPr>
          <p:nvPr/>
        </p:nvPicPr>
        <p:blipFill rotWithShape="1">
          <a:blip r:embed="rId2">
            <a:extLst>
              <a:ext uri="{28A0092B-C50C-407E-A947-70E740481C1C}">
                <a14:useLocalDpi xmlns:a14="http://schemas.microsoft.com/office/drawing/2010/main" val="0"/>
              </a:ext>
            </a:extLst>
          </a:blip>
          <a:srcRect l="3184" r="-1" b="-1"/>
          <a:stretch/>
        </p:blipFill>
        <p:spPr>
          <a:xfrm>
            <a:off x="20" y="10"/>
            <a:ext cx="9947062"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re 1"/>
          <p:cNvSpPr>
            <a:spLocks noGrp="1"/>
          </p:cNvSpPr>
          <p:nvPr>
            <p:ph type="title"/>
          </p:nvPr>
        </p:nvSpPr>
        <p:spPr>
          <a:xfrm>
            <a:off x="8046720" y="1045597"/>
            <a:ext cx="3633746" cy="1588422"/>
          </a:xfrm>
        </p:spPr>
        <p:txBody>
          <a:bodyPr vert="horz" lIns="91440" tIns="45720" rIns="91440" bIns="45720" rtlCol="0" anchor="b">
            <a:normAutofit/>
          </a:bodyPr>
          <a:lstStyle/>
          <a:p>
            <a:r>
              <a:rPr lang="en-US" b="1" dirty="0"/>
              <a:t>Big Data </a:t>
            </a:r>
          </a:p>
        </p:txBody>
      </p:sp>
      <p:sp>
        <p:nvSpPr>
          <p:cNvPr id="3" name="Espace réservé du contenu 2"/>
          <p:cNvSpPr>
            <a:spLocks noGrp="1"/>
          </p:cNvSpPr>
          <p:nvPr>
            <p:ph idx="1"/>
          </p:nvPr>
        </p:nvSpPr>
        <p:spPr>
          <a:xfrm>
            <a:off x="8046719" y="2722729"/>
            <a:ext cx="3633747" cy="2700062"/>
          </a:xfrm>
        </p:spPr>
        <p:txBody>
          <a:bodyPr vert="horz" lIns="91440" tIns="45720" rIns="91440" bIns="45720" rtlCol="0">
            <a:normAutofit/>
          </a:bodyPr>
          <a:lstStyle/>
          <a:p>
            <a:pPr marL="0" indent="0">
              <a:buNone/>
            </a:pPr>
            <a:endParaRPr lang="en-US" sz="2000"/>
          </a:p>
        </p:txBody>
      </p:sp>
      <p:sp>
        <p:nvSpPr>
          <p:cNvPr id="4" name="Espace réservé du pied de page 3"/>
          <p:cNvSpPr>
            <a:spLocks noGrp="1"/>
          </p:cNvSpPr>
          <p:nvPr>
            <p:ph type="ftr" sz="quarter" idx="11"/>
          </p:nvPr>
        </p:nvSpPr>
        <p:spPr>
          <a:xfrm>
            <a:off x="1179576" y="6355080"/>
            <a:ext cx="6681944" cy="365760"/>
          </a:xfrm>
        </p:spPr>
        <p:txBody>
          <a:bodyPr vert="horz" lIns="91440" tIns="45720" rIns="91440" bIns="45720" rtlCol="0">
            <a:normAutofit/>
          </a:bodyPr>
          <a:lstStyle/>
          <a:p>
            <a:pPr algn="l">
              <a:defRPr/>
            </a:pPr>
            <a:endParaRPr lang="en-US" kern="1200">
              <a:solidFill>
                <a:srgbClr val="FFFFFF"/>
              </a:solidFill>
              <a:latin typeface="Calibri" panose="020F0502020204030204"/>
              <a:ea typeface="+mn-ea"/>
              <a:cs typeface="+mn-cs"/>
            </a:endParaRPr>
          </a:p>
        </p:txBody>
      </p:sp>
      <p:sp>
        <p:nvSpPr>
          <p:cNvPr id="5" name="Espace réservé du numéro de diapositive 4"/>
          <p:cNvSpPr>
            <a:spLocks noGrp="1"/>
          </p:cNvSpPr>
          <p:nvPr>
            <p:ph type="sldNum" sz="quarter" idx="12"/>
          </p:nvPr>
        </p:nvSpPr>
        <p:spPr>
          <a:xfrm>
            <a:off x="10853928" y="6355080"/>
            <a:ext cx="1188720" cy="365760"/>
          </a:xfrm>
          <a:prstGeom prst="ellipse">
            <a:avLst/>
          </a:prstGeom>
        </p:spPr>
        <p:txBody>
          <a:bodyPr vert="horz" lIns="91440" tIns="45720" rIns="91440" bIns="45720" rtlCol="0">
            <a:normAutofit/>
          </a:bodyPr>
          <a:lstStyle/>
          <a:p>
            <a:pPr algn="l">
              <a:lnSpc>
                <a:spcPct val="90000"/>
              </a:lnSpc>
              <a:spcAft>
                <a:spcPts val="600"/>
              </a:spcAft>
              <a:defRPr/>
            </a:pPr>
            <a:fld id="{90DF1D05-78F1-4EE7-8179-D06090A3B736}" type="slidenum">
              <a:rPr lang="en-US">
                <a:solidFill>
                  <a:schemeClr val="tx1">
                    <a:lumMod val="75000"/>
                    <a:lumOff val="25000"/>
                  </a:schemeClr>
                </a:solidFill>
                <a:latin typeface="Calibri" panose="020F0502020204030204"/>
              </a:rPr>
              <a:pPr algn="l">
                <a:lnSpc>
                  <a:spcPct val="90000"/>
                </a:lnSpc>
                <a:spcAft>
                  <a:spcPts val="600"/>
                </a:spcAft>
                <a:defRPr/>
              </a:pPr>
              <a:t>31</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92242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DD3A5A-FCA9-4865-B5C2-7894C96DA367}"/>
              </a:ext>
            </a:extLst>
          </p:cNvPr>
          <p:cNvSpPr>
            <a:spLocks noGrp="1"/>
          </p:cNvSpPr>
          <p:nvPr>
            <p:ph type="title"/>
          </p:nvPr>
        </p:nvSpPr>
        <p:spPr/>
        <p:txBody>
          <a:bodyPr/>
          <a:lstStyle/>
          <a:p>
            <a:r>
              <a:rPr lang="fr-FR" dirty="0"/>
              <a:t>Big Data	</a:t>
            </a:r>
          </a:p>
        </p:txBody>
      </p:sp>
      <p:pic>
        <p:nvPicPr>
          <p:cNvPr id="9" name="Espace réservé du contenu 8">
            <a:extLst>
              <a:ext uri="{FF2B5EF4-FFF2-40B4-BE49-F238E27FC236}">
                <a16:creationId xmlns:a16="http://schemas.microsoft.com/office/drawing/2014/main" id="{D2031BA5-EF68-4787-90C8-DEE9950D4E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9389" y="1456480"/>
            <a:ext cx="6993221" cy="4351338"/>
          </a:xfrm>
        </p:spPr>
      </p:pic>
      <p:sp>
        <p:nvSpPr>
          <p:cNvPr id="4" name="Espace réservé du pied de page 3">
            <a:extLst>
              <a:ext uri="{FF2B5EF4-FFF2-40B4-BE49-F238E27FC236}">
                <a16:creationId xmlns:a16="http://schemas.microsoft.com/office/drawing/2014/main" id="{5FE04240-EB02-42FE-93FE-7D138C9BB3C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94828CD-2441-44CC-A9F4-5C2552B4DE6C}"/>
              </a:ext>
            </a:extLst>
          </p:cNvPr>
          <p:cNvSpPr>
            <a:spLocks noGrp="1"/>
          </p:cNvSpPr>
          <p:nvPr>
            <p:ph type="sldNum" sz="quarter" idx="12"/>
          </p:nvPr>
        </p:nvSpPr>
        <p:spPr/>
        <p:txBody>
          <a:bodyPr/>
          <a:lstStyle/>
          <a:p>
            <a:fld id="{90DF1D05-78F1-4EE7-8179-D06090A3B736}" type="slidenum">
              <a:rPr lang="fr-FR" smtClean="0"/>
              <a:t>32</a:t>
            </a:fld>
            <a:endParaRPr lang="fr-FR"/>
          </a:p>
        </p:txBody>
      </p:sp>
      <p:sp>
        <p:nvSpPr>
          <p:cNvPr id="10" name="Flèche : droite 9">
            <a:extLst>
              <a:ext uri="{FF2B5EF4-FFF2-40B4-BE49-F238E27FC236}">
                <a16:creationId xmlns:a16="http://schemas.microsoft.com/office/drawing/2014/main" id="{59F17AD1-1891-42E8-9AC0-E1C61DB26888}"/>
              </a:ext>
            </a:extLst>
          </p:cNvPr>
          <p:cNvSpPr/>
          <p:nvPr/>
        </p:nvSpPr>
        <p:spPr>
          <a:xfrm>
            <a:off x="2277012" y="3022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20D64AA0-7DEA-4278-BE75-E5B4964FACAA}"/>
              </a:ext>
            </a:extLst>
          </p:cNvPr>
          <p:cNvSpPr txBox="1"/>
          <p:nvPr/>
        </p:nvSpPr>
        <p:spPr>
          <a:xfrm>
            <a:off x="251671" y="2528069"/>
            <a:ext cx="1702964" cy="1477328"/>
          </a:xfrm>
          <a:prstGeom prst="rect">
            <a:avLst/>
          </a:prstGeom>
          <a:noFill/>
        </p:spPr>
        <p:txBody>
          <a:bodyPr wrap="square" rtlCol="0">
            <a:spAutoFit/>
          </a:bodyPr>
          <a:lstStyle/>
          <a:p>
            <a:pPr algn="just"/>
            <a:r>
              <a:rPr lang="fr-FR" dirty="0"/>
              <a:t>Banque assurance, EDI, données structurée message SWIFT</a:t>
            </a:r>
          </a:p>
        </p:txBody>
      </p:sp>
      <p:sp>
        <p:nvSpPr>
          <p:cNvPr id="14" name="Flèche : droite 13">
            <a:extLst>
              <a:ext uri="{FF2B5EF4-FFF2-40B4-BE49-F238E27FC236}">
                <a16:creationId xmlns:a16="http://schemas.microsoft.com/office/drawing/2014/main" id="{C6ECAFF6-F606-4CF3-8456-2ED4110BB5B3}"/>
              </a:ext>
            </a:extLst>
          </p:cNvPr>
          <p:cNvSpPr/>
          <p:nvPr/>
        </p:nvSpPr>
        <p:spPr>
          <a:xfrm rot="20524117">
            <a:off x="3432495" y="52085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A6144385-E0AB-4688-BD9B-D7C570DC6AC5}"/>
              </a:ext>
            </a:extLst>
          </p:cNvPr>
          <p:cNvSpPr txBox="1"/>
          <p:nvPr/>
        </p:nvSpPr>
        <p:spPr>
          <a:xfrm>
            <a:off x="2196718" y="5496741"/>
            <a:ext cx="1359016" cy="646331"/>
          </a:xfrm>
          <a:prstGeom prst="rect">
            <a:avLst/>
          </a:prstGeom>
          <a:noFill/>
        </p:spPr>
        <p:txBody>
          <a:bodyPr wrap="square" rtlCol="0">
            <a:spAutoFit/>
          </a:bodyPr>
          <a:lstStyle/>
          <a:p>
            <a:r>
              <a:rPr lang="fr-FR" dirty="0"/>
              <a:t>Exemple : LinkedIn</a:t>
            </a:r>
          </a:p>
        </p:txBody>
      </p:sp>
      <p:sp>
        <p:nvSpPr>
          <p:cNvPr id="16" name="Flèche : droite 15">
            <a:extLst>
              <a:ext uri="{FF2B5EF4-FFF2-40B4-BE49-F238E27FC236}">
                <a16:creationId xmlns:a16="http://schemas.microsoft.com/office/drawing/2014/main" id="{64E1D733-0455-4012-ABDB-EB1ABDA788E3}"/>
              </a:ext>
            </a:extLst>
          </p:cNvPr>
          <p:cNvSpPr/>
          <p:nvPr/>
        </p:nvSpPr>
        <p:spPr>
          <a:xfrm rot="12024631">
            <a:off x="7784050" y="51592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1CFE63D5-4380-4F29-91FF-2B3328DD89E0}"/>
              </a:ext>
            </a:extLst>
          </p:cNvPr>
          <p:cNvSpPr txBox="1"/>
          <p:nvPr/>
        </p:nvSpPr>
        <p:spPr>
          <a:xfrm>
            <a:off x="8878348" y="5496740"/>
            <a:ext cx="1359016" cy="646331"/>
          </a:xfrm>
          <a:prstGeom prst="rect">
            <a:avLst/>
          </a:prstGeom>
          <a:noFill/>
        </p:spPr>
        <p:txBody>
          <a:bodyPr wrap="square" rtlCol="0">
            <a:spAutoFit/>
          </a:bodyPr>
          <a:lstStyle/>
          <a:p>
            <a:r>
              <a:rPr lang="fr-FR" dirty="0"/>
              <a:t>Données intelligentes</a:t>
            </a:r>
          </a:p>
        </p:txBody>
      </p:sp>
      <p:sp>
        <p:nvSpPr>
          <p:cNvPr id="19" name="Flèche : droite 18">
            <a:extLst>
              <a:ext uri="{FF2B5EF4-FFF2-40B4-BE49-F238E27FC236}">
                <a16:creationId xmlns:a16="http://schemas.microsoft.com/office/drawing/2014/main" id="{E8F4F569-E4F9-4FDF-AD77-50B35AAB84B2}"/>
              </a:ext>
            </a:extLst>
          </p:cNvPr>
          <p:cNvSpPr/>
          <p:nvPr/>
        </p:nvSpPr>
        <p:spPr>
          <a:xfrm rot="10800000">
            <a:off x="8936579" y="30223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6E7474F0-7669-4575-B03E-9B0674DDAB88}"/>
              </a:ext>
            </a:extLst>
          </p:cNvPr>
          <p:cNvSpPr txBox="1"/>
          <p:nvPr/>
        </p:nvSpPr>
        <p:spPr>
          <a:xfrm>
            <a:off x="10088084" y="2943567"/>
            <a:ext cx="1442907" cy="646331"/>
          </a:xfrm>
          <a:prstGeom prst="rect">
            <a:avLst/>
          </a:prstGeom>
          <a:noFill/>
        </p:spPr>
        <p:txBody>
          <a:bodyPr wrap="square" rtlCol="0">
            <a:spAutoFit/>
          </a:bodyPr>
          <a:lstStyle/>
          <a:p>
            <a:r>
              <a:rPr lang="fr-FR" dirty="0"/>
              <a:t>Exemple: </a:t>
            </a:r>
          </a:p>
          <a:p>
            <a:r>
              <a:rPr lang="fr-FR" dirty="0"/>
              <a:t>Article Sénat</a:t>
            </a:r>
          </a:p>
        </p:txBody>
      </p:sp>
    </p:spTree>
    <p:extLst>
      <p:ext uri="{BB962C8B-B14F-4D97-AF65-F5344CB8AC3E}">
        <p14:creationId xmlns:p14="http://schemas.microsoft.com/office/powerpoint/2010/main" val="572936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840E4-A5C9-4535-847A-D77BA6FFDFBE}"/>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FA0B7E12-9A7C-4641-B216-F528A58C377E}"/>
              </a:ext>
            </a:extLst>
          </p:cNvPr>
          <p:cNvSpPr>
            <a:spLocks noGrp="1"/>
          </p:cNvSpPr>
          <p:nvPr>
            <p:ph idx="1"/>
          </p:nvPr>
        </p:nvSpPr>
        <p:spPr/>
        <p:txBody>
          <a:bodyPr/>
          <a:lstStyle/>
          <a:p>
            <a:pPr marL="0" indent="0">
              <a:buNone/>
            </a:pPr>
            <a:r>
              <a:rPr lang="fr-FR" dirty="0"/>
              <a:t>Introduction</a:t>
            </a:r>
          </a:p>
          <a:p>
            <a:pPr marL="0" indent="0">
              <a:buNone/>
            </a:pPr>
            <a:endParaRPr lang="fr-FR" dirty="0"/>
          </a:p>
          <a:p>
            <a:pPr algn="just"/>
            <a:r>
              <a:rPr lang="fr-FR" dirty="0"/>
              <a:t>Quels que soient le type et l’ampleur du projet décisionnel envisagé, la phase de collecte des données sera la phase essentielle. Il ne suffit pas de se reposer sur les outils technologiques de types ETL pour accomplir cette lourde tâche. Pour constituer une base décisionnelle digne de ce nom, il faudra se pencher sérieusement sur le type, la valeur et la qualité des données collectées.</a:t>
            </a:r>
          </a:p>
          <a:p>
            <a:pPr marL="0" indent="0">
              <a:buNone/>
            </a:pPr>
            <a:endParaRPr lang="fr-FR" dirty="0"/>
          </a:p>
        </p:txBody>
      </p:sp>
      <p:sp>
        <p:nvSpPr>
          <p:cNvPr id="4" name="Espace réservé du pied de page 3">
            <a:extLst>
              <a:ext uri="{FF2B5EF4-FFF2-40B4-BE49-F238E27FC236}">
                <a16:creationId xmlns:a16="http://schemas.microsoft.com/office/drawing/2014/main" id="{DC627B56-2479-48A6-B443-081507028D3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2536FA7-EAE0-4721-9BBF-F40740195638}"/>
              </a:ext>
            </a:extLst>
          </p:cNvPr>
          <p:cNvSpPr>
            <a:spLocks noGrp="1"/>
          </p:cNvSpPr>
          <p:nvPr>
            <p:ph type="sldNum" sz="quarter" idx="12"/>
          </p:nvPr>
        </p:nvSpPr>
        <p:spPr/>
        <p:txBody>
          <a:bodyPr/>
          <a:lstStyle/>
          <a:p>
            <a:fld id="{90DF1D05-78F1-4EE7-8179-D06090A3B736}" type="slidenum">
              <a:rPr lang="fr-FR" smtClean="0"/>
              <a:t>33</a:t>
            </a:fld>
            <a:endParaRPr lang="fr-FR"/>
          </a:p>
        </p:txBody>
      </p:sp>
    </p:spTree>
    <p:extLst>
      <p:ext uri="{BB962C8B-B14F-4D97-AF65-F5344CB8AC3E}">
        <p14:creationId xmlns:p14="http://schemas.microsoft.com/office/powerpoint/2010/main" val="1848170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E0C449-2D47-4C53-9A40-A022710398C9}"/>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273DA24C-C2EE-4747-8F69-4D4ABA1102C6}"/>
              </a:ext>
            </a:extLst>
          </p:cNvPr>
          <p:cNvSpPr>
            <a:spLocks noGrp="1"/>
          </p:cNvSpPr>
          <p:nvPr>
            <p:ph idx="1"/>
          </p:nvPr>
        </p:nvSpPr>
        <p:spPr>
          <a:xfrm>
            <a:off x="838200" y="1825625"/>
            <a:ext cx="5512266" cy="4351338"/>
          </a:xfrm>
        </p:spPr>
        <p:txBody>
          <a:bodyPr/>
          <a:lstStyle/>
          <a:p>
            <a:pPr algn="just"/>
            <a:r>
              <a:rPr lang="fr-FR" dirty="0"/>
              <a:t>Les données sont collecté par un ETL</a:t>
            </a:r>
          </a:p>
          <a:p>
            <a:pPr marL="0" indent="0" algn="just">
              <a:buNone/>
            </a:pPr>
            <a:endParaRPr lang="fr-FR" dirty="0"/>
          </a:p>
          <a:p>
            <a:pPr algn="just"/>
            <a:r>
              <a:rPr lang="fr-FR" dirty="0"/>
              <a:t>Les outils ETL « </a:t>
            </a:r>
            <a:r>
              <a:rPr lang="fr-FR" dirty="0" err="1"/>
              <a:t>Extract</a:t>
            </a:r>
            <a:r>
              <a:rPr lang="fr-FR" dirty="0"/>
              <a:t>, </a:t>
            </a:r>
            <a:r>
              <a:rPr lang="fr-FR" dirty="0" err="1"/>
              <a:t>Transform</a:t>
            </a:r>
            <a:r>
              <a:rPr lang="fr-FR" dirty="0"/>
              <a:t>, </a:t>
            </a:r>
            <a:r>
              <a:rPr lang="fr-FR" dirty="0" err="1"/>
              <a:t>Load</a:t>
            </a:r>
            <a:r>
              <a:rPr lang="fr-FR" dirty="0"/>
              <a:t> » ont en charge cette fonction essentielle du système global décisionnel. Il s’agit de gérer toutes les étapes de la collecte et de la préparation des données </a:t>
            </a:r>
          </a:p>
          <a:p>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880B1CF2-0EA6-496F-89EA-F055BB59B81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D9DA3A7-2818-4367-B85E-B2A2B421939A}"/>
              </a:ext>
            </a:extLst>
          </p:cNvPr>
          <p:cNvSpPr>
            <a:spLocks noGrp="1"/>
          </p:cNvSpPr>
          <p:nvPr>
            <p:ph type="sldNum" sz="quarter" idx="12"/>
          </p:nvPr>
        </p:nvSpPr>
        <p:spPr/>
        <p:txBody>
          <a:bodyPr/>
          <a:lstStyle/>
          <a:p>
            <a:fld id="{90DF1D05-78F1-4EE7-8179-D06090A3B736}" type="slidenum">
              <a:rPr lang="fr-FR" smtClean="0"/>
              <a:t>34</a:t>
            </a:fld>
            <a:endParaRPr lang="fr-FR"/>
          </a:p>
        </p:txBody>
      </p:sp>
      <p:pic>
        <p:nvPicPr>
          <p:cNvPr id="7" name="Image 6">
            <a:extLst>
              <a:ext uri="{FF2B5EF4-FFF2-40B4-BE49-F238E27FC236}">
                <a16:creationId xmlns:a16="http://schemas.microsoft.com/office/drawing/2014/main" id="{47EDC9CA-886A-4E07-A9CF-3FD1E83A8A25}"/>
              </a:ext>
            </a:extLst>
          </p:cNvPr>
          <p:cNvPicPr>
            <a:picLocks noChangeAspect="1"/>
          </p:cNvPicPr>
          <p:nvPr/>
        </p:nvPicPr>
        <p:blipFill>
          <a:blip r:embed="rId2"/>
          <a:stretch>
            <a:fillRect/>
          </a:stretch>
        </p:blipFill>
        <p:spPr>
          <a:xfrm>
            <a:off x="6568580" y="1825625"/>
            <a:ext cx="4709719" cy="3816451"/>
          </a:xfrm>
          <a:prstGeom prst="rect">
            <a:avLst/>
          </a:prstGeom>
        </p:spPr>
      </p:pic>
    </p:spTree>
    <p:extLst>
      <p:ext uri="{BB962C8B-B14F-4D97-AF65-F5344CB8AC3E}">
        <p14:creationId xmlns:p14="http://schemas.microsoft.com/office/powerpoint/2010/main" val="2553001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5A7284-F0DD-4061-9ED4-B876D031BF75}"/>
              </a:ext>
            </a:extLst>
          </p:cNvPr>
          <p:cNvSpPr>
            <a:spLocks noGrp="1"/>
          </p:cNvSpPr>
          <p:nvPr>
            <p:ph type="title"/>
          </p:nvPr>
        </p:nvSpPr>
        <p:spPr/>
        <p:txBody>
          <a:bodyPr/>
          <a:lstStyle/>
          <a:p>
            <a:r>
              <a:rPr lang="fr-FR" dirty="0"/>
              <a:t>Big Data – 3V</a:t>
            </a:r>
          </a:p>
        </p:txBody>
      </p:sp>
      <p:sp>
        <p:nvSpPr>
          <p:cNvPr id="4" name="Espace réservé du pied de page 3">
            <a:extLst>
              <a:ext uri="{FF2B5EF4-FFF2-40B4-BE49-F238E27FC236}">
                <a16:creationId xmlns:a16="http://schemas.microsoft.com/office/drawing/2014/main" id="{C516FE58-8718-45C7-BC56-54C141816D5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493FB81-3298-4596-9791-C9E64FBCED3F}"/>
              </a:ext>
            </a:extLst>
          </p:cNvPr>
          <p:cNvSpPr>
            <a:spLocks noGrp="1"/>
          </p:cNvSpPr>
          <p:nvPr>
            <p:ph type="sldNum" sz="quarter" idx="12"/>
          </p:nvPr>
        </p:nvSpPr>
        <p:spPr/>
        <p:txBody>
          <a:bodyPr/>
          <a:lstStyle/>
          <a:p>
            <a:fld id="{90DF1D05-78F1-4EE7-8179-D06090A3B736}" type="slidenum">
              <a:rPr lang="fr-FR" smtClean="0"/>
              <a:t>35</a:t>
            </a:fld>
            <a:endParaRPr lang="fr-FR"/>
          </a:p>
        </p:txBody>
      </p:sp>
      <p:sp>
        <p:nvSpPr>
          <p:cNvPr id="13" name="Espace réservé du contenu 12">
            <a:extLst>
              <a:ext uri="{FF2B5EF4-FFF2-40B4-BE49-F238E27FC236}">
                <a16:creationId xmlns:a16="http://schemas.microsoft.com/office/drawing/2014/main" id="{E38320C9-15DA-42C3-BBA4-368B2A37662A}"/>
              </a:ext>
            </a:extLst>
          </p:cNvPr>
          <p:cNvSpPr>
            <a:spLocks noGrp="1"/>
          </p:cNvSpPr>
          <p:nvPr>
            <p:ph idx="1"/>
          </p:nvPr>
        </p:nvSpPr>
        <p:spPr/>
        <p:txBody>
          <a:bodyPr/>
          <a:lstStyle/>
          <a:p>
            <a:pPr marL="0" indent="0">
              <a:buNone/>
            </a:pPr>
            <a:r>
              <a:rPr lang="fr-FR" dirty="0"/>
              <a:t>Les caractéristiques du Big Data</a:t>
            </a:r>
          </a:p>
          <a:p>
            <a:pPr marL="0" indent="0">
              <a:buNone/>
            </a:pPr>
            <a:endParaRPr lang="fr-FR" dirty="0"/>
          </a:p>
          <a:p>
            <a:r>
              <a:rPr lang="fr-FR" dirty="0"/>
              <a:t>Volume</a:t>
            </a:r>
          </a:p>
          <a:p>
            <a:endParaRPr lang="fr-FR" dirty="0"/>
          </a:p>
          <a:p>
            <a:r>
              <a:rPr lang="fr-FR" dirty="0"/>
              <a:t>Vélocité </a:t>
            </a:r>
          </a:p>
          <a:p>
            <a:endParaRPr lang="fr-FR" dirty="0"/>
          </a:p>
          <a:p>
            <a:r>
              <a:rPr lang="fr-FR" dirty="0"/>
              <a:t>Variété</a:t>
            </a:r>
          </a:p>
        </p:txBody>
      </p:sp>
      <p:pic>
        <p:nvPicPr>
          <p:cNvPr id="17" name="Image 16">
            <a:extLst>
              <a:ext uri="{FF2B5EF4-FFF2-40B4-BE49-F238E27FC236}">
                <a16:creationId xmlns:a16="http://schemas.microsoft.com/office/drawing/2014/main" id="{2D84B8C7-09CF-4AF3-B415-C29165309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338263"/>
            <a:ext cx="5638800" cy="4838700"/>
          </a:xfrm>
          <a:prstGeom prst="rect">
            <a:avLst/>
          </a:prstGeom>
        </p:spPr>
      </p:pic>
      <p:sp>
        <p:nvSpPr>
          <p:cNvPr id="18" name="Accolade fermante 17">
            <a:extLst>
              <a:ext uri="{FF2B5EF4-FFF2-40B4-BE49-F238E27FC236}">
                <a16:creationId xmlns:a16="http://schemas.microsoft.com/office/drawing/2014/main" id="{1965921D-DBFF-4817-BA59-2D421CA270E2}"/>
              </a:ext>
            </a:extLst>
          </p:cNvPr>
          <p:cNvSpPr/>
          <p:nvPr/>
        </p:nvSpPr>
        <p:spPr>
          <a:xfrm>
            <a:off x="2290193" y="2826963"/>
            <a:ext cx="788565" cy="24497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a:extLst>
              <a:ext uri="{FF2B5EF4-FFF2-40B4-BE49-F238E27FC236}">
                <a16:creationId xmlns:a16="http://schemas.microsoft.com/office/drawing/2014/main" id="{03F83B0E-DB85-4ACD-BFC1-63500B5A7252}"/>
              </a:ext>
            </a:extLst>
          </p:cNvPr>
          <p:cNvSpPr txBox="1"/>
          <p:nvPr/>
        </p:nvSpPr>
        <p:spPr>
          <a:xfrm>
            <a:off x="3187816" y="3867153"/>
            <a:ext cx="1442907" cy="369332"/>
          </a:xfrm>
          <a:prstGeom prst="rect">
            <a:avLst/>
          </a:prstGeom>
          <a:noFill/>
        </p:spPr>
        <p:txBody>
          <a:bodyPr wrap="square" rtlCol="0">
            <a:spAutoFit/>
          </a:bodyPr>
          <a:lstStyle/>
          <a:p>
            <a:r>
              <a:rPr lang="fr-FR" dirty="0"/>
              <a:t>3 dimensions</a:t>
            </a:r>
          </a:p>
        </p:txBody>
      </p:sp>
    </p:spTree>
    <p:extLst>
      <p:ext uri="{BB962C8B-B14F-4D97-AF65-F5344CB8AC3E}">
        <p14:creationId xmlns:p14="http://schemas.microsoft.com/office/powerpoint/2010/main" val="121791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FEBE9-8152-4649-890B-D107971E4C5C}"/>
              </a:ext>
            </a:extLst>
          </p:cNvPr>
          <p:cNvSpPr>
            <a:spLocks noGrp="1"/>
          </p:cNvSpPr>
          <p:nvPr>
            <p:ph type="title"/>
          </p:nvPr>
        </p:nvSpPr>
        <p:spPr/>
        <p:txBody>
          <a:bodyPr/>
          <a:lstStyle/>
          <a:p>
            <a:r>
              <a:rPr lang="fr-FR" dirty="0"/>
              <a:t>Big Data – 4V</a:t>
            </a:r>
          </a:p>
        </p:txBody>
      </p:sp>
      <p:sp>
        <p:nvSpPr>
          <p:cNvPr id="3" name="Espace réservé du contenu 2">
            <a:extLst>
              <a:ext uri="{FF2B5EF4-FFF2-40B4-BE49-F238E27FC236}">
                <a16:creationId xmlns:a16="http://schemas.microsoft.com/office/drawing/2014/main" id="{4230BFA3-4C8B-4D14-A1E7-D20884C63FD3}"/>
              </a:ext>
            </a:extLst>
          </p:cNvPr>
          <p:cNvSpPr>
            <a:spLocks noGrp="1"/>
          </p:cNvSpPr>
          <p:nvPr>
            <p:ph idx="1"/>
          </p:nvPr>
        </p:nvSpPr>
        <p:spPr/>
        <p:txBody>
          <a:bodyPr/>
          <a:lstStyle/>
          <a:p>
            <a:pPr marL="0" indent="0">
              <a:buNone/>
            </a:pPr>
            <a:r>
              <a:rPr lang="fr-FR" dirty="0"/>
              <a:t>Les caractéristiques du Big Data</a:t>
            </a:r>
          </a:p>
          <a:p>
            <a:endParaRPr lang="fr-FR" dirty="0"/>
          </a:p>
          <a:p>
            <a:r>
              <a:rPr lang="fr-FR" dirty="0"/>
              <a:t>Variété</a:t>
            </a:r>
          </a:p>
          <a:p>
            <a:r>
              <a:rPr lang="fr-FR" dirty="0"/>
              <a:t>Vélocité</a:t>
            </a:r>
          </a:p>
          <a:p>
            <a:r>
              <a:rPr lang="fr-FR" dirty="0"/>
              <a:t>Volume</a:t>
            </a:r>
          </a:p>
          <a:p>
            <a:r>
              <a:rPr lang="fr-FR" dirty="0"/>
              <a:t>Véracité</a:t>
            </a:r>
          </a:p>
          <a:p>
            <a:endParaRPr lang="fr-FR" dirty="0"/>
          </a:p>
        </p:txBody>
      </p:sp>
      <p:sp>
        <p:nvSpPr>
          <p:cNvPr id="4" name="Espace réservé du pied de page 3">
            <a:extLst>
              <a:ext uri="{FF2B5EF4-FFF2-40B4-BE49-F238E27FC236}">
                <a16:creationId xmlns:a16="http://schemas.microsoft.com/office/drawing/2014/main" id="{171F69DC-CDBD-4D3B-B459-EF953D84D32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5986A58-B1D1-40FD-9B8A-2242B1A60947}"/>
              </a:ext>
            </a:extLst>
          </p:cNvPr>
          <p:cNvSpPr>
            <a:spLocks noGrp="1"/>
          </p:cNvSpPr>
          <p:nvPr>
            <p:ph type="sldNum" sz="quarter" idx="12"/>
          </p:nvPr>
        </p:nvSpPr>
        <p:spPr/>
        <p:txBody>
          <a:bodyPr/>
          <a:lstStyle/>
          <a:p>
            <a:fld id="{90DF1D05-78F1-4EE7-8179-D06090A3B736}" type="slidenum">
              <a:rPr lang="fr-FR" smtClean="0"/>
              <a:t>36</a:t>
            </a:fld>
            <a:endParaRPr lang="fr-FR"/>
          </a:p>
        </p:txBody>
      </p:sp>
      <p:pic>
        <p:nvPicPr>
          <p:cNvPr id="7" name="Image 6">
            <a:extLst>
              <a:ext uri="{FF2B5EF4-FFF2-40B4-BE49-F238E27FC236}">
                <a16:creationId xmlns:a16="http://schemas.microsoft.com/office/drawing/2014/main" id="{3970EA19-178E-44AD-8DC1-D38DE96A5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833" y="2266300"/>
            <a:ext cx="6520069" cy="3747097"/>
          </a:xfrm>
          <a:prstGeom prst="rect">
            <a:avLst/>
          </a:prstGeom>
        </p:spPr>
      </p:pic>
      <p:sp>
        <p:nvSpPr>
          <p:cNvPr id="8" name="Accolade fermante 7">
            <a:extLst>
              <a:ext uri="{FF2B5EF4-FFF2-40B4-BE49-F238E27FC236}">
                <a16:creationId xmlns:a16="http://schemas.microsoft.com/office/drawing/2014/main" id="{62472AB5-B21B-476A-962A-0DFBA9276E46}"/>
              </a:ext>
            </a:extLst>
          </p:cNvPr>
          <p:cNvSpPr/>
          <p:nvPr/>
        </p:nvSpPr>
        <p:spPr>
          <a:xfrm>
            <a:off x="2500604" y="2771192"/>
            <a:ext cx="732926" cy="210560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3FF8ACAA-6F1A-4462-950F-648B2B636C0F}"/>
              </a:ext>
            </a:extLst>
          </p:cNvPr>
          <p:cNvSpPr txBox="1"/>
          <p:nvPr/>
        </p:nvSpPr>
        <p:spPr>
          <a:xfrm>
            <a:off x="3348272" y="3639330"/>
            <a:ext cx="1547662" cy="369332"/>
          </a:xfrm>
          <a:prstGeom prst="rect">
            <a:avLst/>
          </a:prstGeom>
          <a:noFill/>
        </p:spPr>
        <p:txBody>
          <a:bodyPr wrap="square" rtlCol="0">
            <a:spAutoFit/>
          </a:bodyPr>
          <a:lstStyle/>
          <a:p>
            <a:r>
              <a:rPr lang="fr-FR" dirty="0"/>
              <a:t>4 dimensions</a:t>
            </a:r>
          </a:p>
        </p:txBody>
      </p:sp>
    </p:spTree>
    <p:extLst>
      <p:ext uri="{BB962C8B-B14F-4D97-AF65-F5344CB8AC3E}">
        <p14:creationId xmlns:p14="http://schemas.microsoft.com/office/powerpoint/2010/main" val="3315665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2CD5D-9392-4E9B-B208-AEDF7D2E6722}"/>
              </a:ext>
            </a:extLst>
          </p:cNvPr>
          <p:cNvSpPr>
            <a:spLocks noGrp="1"/>
          </p:cNvSpPr>
          <p:nvPr>
            <p:ph type="title"/>
          </p:nvPr>
        </p:nvSpPr>
        <p:spPr/>
        <p:txBody>
          <a:bodyPr/>
          <a:lstStyle/>
          <a:p>
            <a:r>
              <a:rPr lang="fr-FR" dirty="0" err="1"/>
              <a:t>Big</a:t>
            </a:r>
            <a:r>
              <a:rPr lang="fr-FR" dirty="0"/>
              <a:t> Data</a:t>
            </a:r>
          </a:p>
        </p:txBody>
      </p:sp>
      <p:sp>
        <p:nvSpPr>
          <p:cNvPr id="3" name="Espace réservé du contenu 2">
            <a:extLst>
              <a:ext uri="{FF2B5EF4-FFF2-40B4-BE49-F238E27FC236}">
                <a16:creationId xmlns:a16="http://schemas.microsoft.com/office/drawing/2014/main" id="{2B0430E3-F3BE-4089-9459-2AAA072B9D20}"/>
              </a:ext>
            </a:extLst>
          </p:cNvPr>
          <p:cNvSpPr>
            <a:spLocks noGrp="1"/>
          </p:cNvSpPr>
          <p:nvPr>
            <p:ph idx="1"/>
          </p:nvPr>
        </p:nvSpPr>
        <p:spPr>
          <a:xfrm>
            <a:off x="838200" y="1825625"/>
            <a:ext cx="4864331" cy="4351338"/>
          </a:xfrm>
        </p:spPr>
        <p:txBody>
          <a:bodyPr>
            <a:normAutofit/>
          </a:bodyPr>
          <a:lstStyle/>
          <a:p>
            <a:pPr marL="0" indent="0">
              <a:buNone/>
            </a:pPr>
            <a:r>
              <a:rPr lang="fr-FR" dirty="0"/>
              <a:t>Définition </a:t>
            </a:r>
          </a:p>
          <a:p>
            <a:pPr algn="just"/>
            <a:endParaRPr lang="fr-FR" sz="2000" dirty="0"/>
          </a:p>
          <a:p>
            <a:pPr algn="just"/>
            <a:r>
              <a:rPr lang="fr-FR" sz="2000" b="1" dirty="0"/>
              <a:t>Donnée</a:t>
            </a:r>
            <a:r>
              <a:rPr lang="fr-FR" sz="2000" dirty="0"/>
              <a:t>: Information brute</a:t>
            </a:r>
          </a:p>
          <a:p>
            <a:pPr algn="just"/>
            <a:r>
              <a:rPr lang="fr-FR" sz="2000" b="1" dirty="0"/>
              <a:t>Information: </a:t>
            </a:r>
            <a:r>
              <a:rPr lang="fr-FR" sz="2000" dirty="0"/>
              <a:t>Donnée traité qui devient utile (réponse à qui-quoi-ou-quand)</a:t>
            </a:r>
          </a:p>
          <a:p>
            <a:pPr algn="just"/>
            <a:r>
              <a:rPr lang="fr-FR" sz="2000" b="1" dirty="0"/>
              <a:t>Connaissance: </a:t>
            </a:r>
            <a:r>
              <a:rPr lang="fr-FR" sz="2000" dirty="0"/>
              <a:t>Traitement des données par l’esprit humain (comment)</a:t>
            </a:r>
          </a:p>
          <a:p>
            <a:pPr algn="just"/>
            <a:r>
              <a:rPr lang="fr-FR" sz="2000" b="1" dirty="0"/>
              <a:t>Compréhension:</a:t>
            </a:r>
            <a:r>
              <a:rPr lang="fr-FR" sz="2000" dirty="0"/>
              <a:t> Prise en compte du  pourquoi</a:t>
            </a:r>
          </a:p>
          <a:p>
            <a:pPr algn="just"/>
            <a:r>
              <a:rPr lang="fr-FR" sz="2000" b="1" dirty="0"/>
              <a:t>Sagesse: </a:t>
            </a:r>
            <a:r>
              <a:rPr lang="fr-FR" sz="2000" dirty="0"/>
              <a:t>Etape ultime, résultat de évaluation de la compréhension</a:t>
            </a:r>
          </a:p>
          <a:p>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64B0AC40-9424-42DD-87A9-86B544890CB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29B8AF-7FFB-412A-8D0C-CC183605CA57}"/>
              </a:ext>
            </a:extLst>
          </p:cNvPr>
          <p:cNvSpPr>
            <a:spLocks noGrp="1"/>
          </p:cNvSpPr>
          <p:nvPr>
            <p:ph type="sldNum" sz="quarter" idx="12"/>
          </p:nvPr>
        </p:nvSpPr>
        <p:spPr/>
        <p:txBody>
          <a:bodyPr/>
          <a:lstStyle/>
          <a:p>
            <a:fld id="{90DF1D05-78F1-4EE7-8179-D06090A3B736}" type="slidenum">
              <a:rPr lang="fr-FR" smtClean="0"/>
              <a:t>37</a:t>
            </a:fld>
            <a:endParaRPr lang="fr-FR"/>
          </a:p>
        </p:txBody>
      </p:sp>
      <p:sp>
        <p:nvSpPr>
          <p:cNvPr id="8" name="Bouée 7"/>
          <p:cNvSpPr/>
          <p:nvPr/>
        </p:nvSpPr>
        <p:spPr>
          <a:xfrm>
            <a:off x="7265324" y="2345832"/>
            <a:ext cx="3050771" cy="3089407"/>
          </a:xfrm>
          <a:prstGeom prst="donut">
            <a:avLst>
              <a:gd name="adj" fmla="val 3745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Flèche droite 10"/>
          <p:cNvSpPr/>
          <p:nvPr/>
        </p:nvSpPr>
        <p:spPr>
          <a:xfrm rot="2793802">
            <a:off x="6823363" y="2597106"/>
            <a:ext cx="1296786" cy="25707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6301048" y="1797113"/>
            <a:ext cx="964276" cy="369332"/>
          </a:xfrm>
          <a:prstGeom prst="rect">
            <a:avLst/>
          </a:prstGeom>
          <a:noFill/>
        </p:spPr>
        <p:txBody>
          <a:bodyPr wrap="square" rtlCol="0">
            <a:spAutoFit/>
          </a:bodyPr>
          <a:lstStyle/>
          <a:p>
            <a:r>
              <a:rPr lang="fr-FR" dirty="0">
                <a:solidFill>
                  <a:srgbClr val="FF0000"/>
                </a:solidFill>
              </a:rPr>
              <a:t>Donnée</a:t>
            </a:r>
          </a:p>
        </p:txBody>
      </p:sp>
      <p:sp>
        <p:nvSpPr>
          <p:cNvPr id="16" name="Flèche gauche 15"/>
          <p:cNvSpPr/>
          <p:nvPr/>
        </p:nvSpPr>
        <p:spPr>
          <a:xfrm rot="18647800">
            <a:off x="8711586" y="3117663"/>
            <a:ext cx="1676001" cy="177347"/>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A299A190-1FA3-433B-A678-A2EC17ADF4E0}"/>
              </a:ext>
            </a:extLst>
          </p:cNvPr>
          <p:cNvSpPr txBox="1"/>
          <p:nvPr/>
        </p:nvSpPr>
        <p:spPr>
          <a:xfrm>
            <a:off x="9608760" y="2080538"/>
            <a:ext cx="1414670" cy="369332"/>
          </a:xfrm>
          <a:prstGeom prst="rect">
            <a:avLst/>
          </a:prstGeom>
          <a:noFill/>
        </p:spPr>
        <p:txBody>
          <a:bodyPr wrap="square" rtlCol="0">
            <a:spAutoFit/>
          </a:bodyPr>
          <a:lstStyle/>
          <a:p>
            <a:r>
              <a:rPr lang="fr-FR" dirty="0"/>
              <a:t>Information</a:t>
            </a:r>
          </a:p>
        </p:txBody>
      </p:sp>
    </p:spTree>
    <p:extLst>
      <p:ext uri="{BB962C8B-B14F-4D97-AF65-F5344CB8AC3E}">
        <p14:creationId xmlns:p14="http://schemas.microsoft.com/office/powerpoint/2010/main" val="2687822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1AE4A9-7520-4369-8B1B-20BA14EA5C1F}"/>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3ACFECA3-83CA-4CDA-9D2A-58BD2CDDABEC}"/>
              </a:ext>
            </a:extLst>
          </p:cNvPr>
          <p:cNvSpPr>
            <a:spLocks noGrp="1"/>
          </p:cNvSpPr>
          <p:nvPr>
            <p:ph idx="1"/>
          </p:nvPr>
        </p:nvSpPr>
        <p:spPr/>
        <p:txBody>
          <a:bodyPr>
            <a:normAutofit fontScale="92500" lnSpcReduction="10000"/>
          </a:bodyPr>
          <a:lstStyle/>
          <a:p>
            <a:pPr marL="0" indent="0">
              <a:buNone/>
            </a:pPr>
            <a:r>
              <a:rPr lang="fr-FR" dirty="0"/>
              <a:t>Les différents rôles des emplois basé sur les données :</a:t>
            </a:r>
          </a:p>
          <a:p>
            <a:pPr algn="just"/>
            <a:endParaRPr lang="fr-FR" dirty="0"/>
          </a:p>
          <a:p>
            <a:pPr algn="just"/>
            <a:r>
              <a:rPr lang="fr-FR" dirty="0"/>
              <a:t>Data </a:t>
            </a:r>
            <a:r>
              <a:rPr lang="fr-FR" dirty="0" err="1"/>
              <a:t>scientist</a:t>
            </a:r>
            <a:r>
              <a:rPr lang="fr-FR" dirty="0"/>
              <a:t> : expert de gestion de données massif, en machine learning comment mettre en œuvre cette gestion</a:t>
            </a:r>
          </a:p>
          <a:p>
            <a:pPr algn="just"/>
            <a:endParaRPr lang="fr-FR" dirty="0"/>
          </a:p>
          <a:p>
            <a:pPr algn="just"/>
            <a:r>
              <a:rPr lang="fr-FR" dirty="0"/>
              <a:t>Data </a:t>
            </a:r>
            <a:r>
              <a:rPr lang="fr-FR" dirty="0" err="1"/>
              <a:t>analyst</a:t>
            </a:r>
            <a:r>
              <a:rPr lang="fr-FR" dirty="0"/>
              <a:t> : manière de décliner les données</a:t>
            </a:r>
          </a:p>
          <a:p>
            <a:pPr algn="just"/>
            <a:endParaRPr lang="fr-FR" dirty="0"/>
          </a:p>
          <a:p>
            <a:pPr algn="just"/>
            <a:r>
              <a:rPr lang="fr-FR" dirty="0"/>
              <a:t>Data </a:t>
            </a:r>
            <a:r>
              <a:rPr lang="fr-FR" dirty="0" err="1"/>
              <a:t>cleaning</a:t>
            </a:r>
            <a:r>
              <a:rPr lang="fr-FR" dirty="0"/>
              <a:t> : nettoyage des données</a:t>
            </a:r>
          </a:p>
          <a:p>
            <a:pPr algn="just"/>
            <a:endParaRPr lang="fr-FR" dirty="0"/>
          </a:p>
          <a:p>
            <a:pPr algn="just"/>
            <a:r>
              <a:rPr lang="fr-FR" dirty="0"/>
              <a:t>Cloud </a:t>
            </a:r>
            <a:r>
              <a:rPr lang="fr-FR" dirty="0" err="1"/>
              <a:t>computing</a:t>
            </a:r>
            <a:r>
              <a:rPr lang="fr-FR" dirty="0"/>
              <a:t> : accès à des services informatiques via Internet</a:t>
            </a:r>
          </a:p>
        </p:txBody>
      </p:sp>
      <p:sp>
        <p:nvSpPr>
          <p:cNvPr id="4" name="Espace réservé du pied de page 3">
            <a:extLst>
              <a:ext uri="{FF2B5EF4-FFF2-40B4-BE49-F238E27FC236}">
                <a16:creationId xmlns:a16="http://schemas.microsoft.com/office/drawing/2014/main" id="{A6948275-584F-4EBC-A1CE-AFFBDE1D637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4CC386C-D052-49B8-8844-B062D3464F45}"/>
              </a:ext>
            </a:extLst>
          </p:cNvPr>
          <p:cNvSpPr>
            <a:spLocks noGrp="1"/>
          </p:cNvSpPr>
          <p:nvPr>
            <p:ph type="sldNum" sz="quarter" idx="12"/>
          </p:nvPr>
        </p:nvSpPr>
        <p:spPr/>
        <p:txBody>
          <a:bodyPr/>
          <a:lstStyle/>
          <a:p>
            <a:fld id="{90DF1D05-78F1-4EE7-8179-D06090A3B736}" type="slidenum">
              <a:rPr lang="fr-FR" smtClean="0"/>
              <a:t>38</a:t>
            </a:fld>
            <a:endParaRPr lang="fr-FR"/>
          </a:p>
        </p:txBody>
      </p:sp>
    </p:spTree>
    <p:extLst>
      <p:ext uri="{BB962C8B-B14F-4D97-AF65-F5344CB8AC3E}">
        <p14:creationId xmlns:p14="http://schemas.microsoft.com/office/powerpoint/2010/main" val="3737792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7DF9D-8866-4A85-B4DA-59C5F53FECCB}"/>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8F846206-3272-484D-B1A7-9A92A398F307}"/>
              </a:ext>
            </a:extLst>
          </p:cNvPr>
          <p:cNvSpPr>
            <a:spLocks noGrp="1"/>
          </p:cNvSpPr>
          <p:nvPr>
            <p:ph idx="1"/>
          </p:nvPr>
        </p:nvSpPr>
        <p:spPr/>
        <p:txBody>
          <a:bodyPr/>
          <a:lstStyle/>
          <a:p>
            <a:r>
              <a:rPr lang="fr-FR" dirty="0"/>
              <a:t>La remise en cause du modèle classique</a:t>
            </a:r>
          </a:p>
          <a:p>
            <a:endParaRPr lang="fr-FR" dirty="0"/>
          </a:p>
        </p:txBody>
      </p:sp>
      <p:sp>
        <p:nvSpPr>
          <p:cNvPr id="4" name="Espace réservé du pied de page 3">
            <a:extLst>
              <a:ext uri="{FF2B5EF4-FFF2-40B4-BE49-F238E27FC236}">
                <a16:creationId xmlns:a16="http://schemas.microsoft.com/office/drawing/2014/main" id="{C83C8349-D49E-4A7F-9FB9-B9DA947813D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2C84268-E283-47A6-950F-35ABF3E67C08}"/>
              </a:ext>
            </a:extLst>
          </p:cNvPr>
          <p:cNvSpPr>
            <a:spLocks noGrp="1"/>
          </p:cNvSpPr>
          <p:nvPr>
            <p:ph type="sldNum" sz="quarter" idx="12"/>
          </p:nvPr>
        </p:nvSpPr>
        <p:spPr/>
        <p:txBody>
          <a:bodyPr/>
          <a:lstStyle/>
          <a:p>
            <a:fld id="{90DF1D05-78F1-4EE7-8179-D06090A3B736}" type="slidenum">
              <a:rPr lang="fr-FR" smtClean="0"/>
              <a:t>39</a:t>
            </a:fld>
            <a:endParaRPr lang="fr-FR"/>
          </a:p>
        </p:txBody>
      </p:sp>
      <p:graphicFrame>
        <p:nvGraphicFramePr>
          <p:cNvPr id="8" name="Tableau 7">
            <a:extLst>
              <a:ext uri="{FF2B5EF4-FFF2-40B4-BE49-F238E27FC236}">
                <a16:creationId xmlns:a16="http://schemas.microsoft.com/office/drawing/2014/main" id="{D305A2BE-F5DE-401D-93E6-23BB9405D655}"/>
              </a:ext>
            </a:extLst>
          </p:cNvPr>
          <p:cNvGraphicFramePr>
            <a:graphicFrameLocks noGrp="1"/>
          </p:cNvGraphicFramePr>
          <p:nvPr>
            <p:extLst>
              <p:ext uri="{D42A27DB-BD31-4B8C-83A1-F6EECF244321}">
                <p14:modId xmlns:p14="http://schemas.microsoft.com/office/powerpoint/2010/main" val="3370453223"/>
              </p:ext>
            </p:extLst>
          </p:nvPr>
        </p:nvGraphicFramePr>
        <p:xfrm>
          <a:off x="1621182" y="2423160"/>
          <a:ext cx="8734398" cy="3675121"/>
        </p:xfrm>
        <a:graphic>
          <a:graphicData uri="http://schemas.openxmlformats.org/drawingml/2006/table">
            <a:tbl>
              <a:tblPr firstRow="1" bandRow="1">
                <a:tableStyleId>{5C22544A-7EE6-4342-B048-85BDC9FD1C3A}</a:tableStyleId>
              </a:tblPr>
              <a:tblGrid>
                <a:gridCol w="4367199">
                  <a:extLst>
                    <a:ext uri="{9D8B030D-6E8A-4147-A177-3AD203B41FA5}">
                      <a16:colId xmlns:a16="http://schemas.microsoft.com/office/drawing/2014/main" val="354252559"/>
                    </a:ext>
                  </a:extLst>
                </a:gridCol>
                <a:gridCol w="4367199">
                  <a:extLst>
                    <a:ext uri="{9D8B030D-6E8A-4147-A177-3AD203B41FA5}">
                      <a16:colId xmlns:a16="http://schemas.microsoft.com/office/drawing/2014/main" val="1326865566"/>
                    </a:ext>
                  </a:extLst>
                </a:gridCol>
              </a:tblGrid>
              <a:tr h="381085">
                <a:tc>
                  <a:txBody>
                    <a:bodyPr/>
                    <a:lstStyle/>
                    <a:p>
                      <a:r>
                        <a:rPr lang="fr-FR" dirty="0"/>
                        <a:t>L’état de l’art</a:t>
                      </a:r>
                    </a:p>
                  </a:txBody>
                  <a:tcPr/>
                </a:tc>
                <a:tc>
                  <a:txBody>
                    <a:bodyPr/>
                    <a:lstStyle/>
                    <a:p>
                      <a:r>
                        <a:rPr lang="fr-FR" dirty="0"/>
                        <a:t>La vraie vie</a:t>
                      </a:r>
                    </a:p>
                  </a:txBody>
                  <a:tcPr/>
                </a:tc>
                <a:extLst>
                  <a:ext uri="{0D108BD9-81ED-4DB2-BD59-A6C34878D82A}">
                    <a16:rowId xmlns:a16="http://schemas.microsoft.com/office/drawing/2014/main" val="1586839359"/>
                  </a:ext>
                </a:extLst>
              </a:tr>
              <a:tr h="657763">
                <a:tc>
                  <a:txBody>
                    <a:bodyPr/>
                    <a:lstStyle/>
                    <a:p>
                      <a:r>
                        <a:rPr lang="fr-FR" dirty="0"/>
                        <a:t>Des besoins métiers et des cas d’usage bien identifiés</a:t>
                      </a:r>
                    </a:p>
                  </a:txBody>
                  <a:tcPr/>
                </a:tc>
                <a:tc>
                  <a:txBody>
                    <a:bodyPr/>
                    <a:lstStyle/>
                    <a:p>
                      <a:r>
                        <a:rPr lang="fr-FR" dirty="0"/>
                        <a:t>Manque de visibilité sur les cas d’usage et les besoins</a:t>
                      </a:r>
                    </a:p>
                  </a:txBody>
                  <a:tcPr/>
                </a:tc>
                <a:extLst>
                  <a:ext uri="{0D108BD9-81ED-4DB2-BD59-A6C34878D82A}">
                    <a16:rowId xmlns:a16="http://schemas.microsoft.com/office/drawing/2014/main" val="1857467693"/>
                  </a:ext>
                </a:extLst>
              </a:tr>
              <a:tr h="939662">
                <a:tc>
                  <a:txBody>
                    <a:bodyPr/>
                    <a:lstStyle/>
                    <a:p>
                      <a:r>
                        <a:rPr lang="fr-FR" dirty="0"/>
                        <a:t>Catégorisation des besoins : reporting, opérationnel, décisionnel, reporting stratégique</a:t>
                      </a:r>
                    </a:p>
                  </a:txBody>
                  <a:tcPr/>
                </a:tc>
                <a:tc>
                  <a:txBody>
                    <a:bodyPr/>
                    <a:lstStyle/>
                    <a:p>
                      <a:r>
                        <a:rPr lang="fr-FR" dirty="0"/>
                        <a:t>Méconnaissance des données existantes</a:t>
                      </a:r>
                    </a:p>
                  </a:txBody>
                  <a:tcPr/>
                </a:tc>
                <a:extLst>
                  <a:ext uri="{0D108BD9-81ED-4DB2-BD59-A6C34878D82A}">
                    <a16:rowId xmlns:a16="http://schemas.microsoft.com/office/drawing/2014/main" val="3751578758"/>
                  </a:ext>
                </a:extLst>
              </a:tr>
              <a:tr h="657763">
                <a:tc>
                  <a:txBody>
                    <a:bodyPr/>
                    <a:lstStyle/>
                    <a:p>
                      <a:r>
                        <a:rPr lang="fr-FR" dirty="0"/>
                        <a:t>Spécialisations et des développements pour répondre aux besoins exprimés</a:t>
                      </a:r>
                    </a:p>
                  </a:txBody>
                  <a:tcPr/>
                </a:tc>
                <a:tc>
                  <a:txBody>
                    <a:bodyPr/>
                    <a:lstStyle/>
                    <a:p>
                      <a:endParaRPr lang="fr-FR"/>
                    </a:p>
                  </a:txBody>
                  <a:tcPr/>
                </a:tc>
                <a:extLst>
                  <a:ext uri="{0D108BD9-81ED-4DB2-BD59-A6C34878D82A}">
                    <a16:rowId xmlns:a16="http://schemas.microsoft.com/office/drawing/2014/main" val="1081940774"/>
                  </a:ext>
                </a:extLst>
              </a:tr>
              <a:tr h="657763">
                <a:tc>
                  <a:txBody>
                    <a:bodyPr/>
                    <a:lstStyle/>
                    <a:p>
                      <a:r>
                        <a:rPr lang="fr-FR" dirty="0"/>
                        <a:t>Architecture en 3 couches ODS, DWA, DM</a:t>
                      </a:r>
                    </a:p>
                  </a:txBody>
                  <a:tcPr/>
                </a:tc>
                <a:tc>
                  <a:txBody>
                    <a:bodyPr/>
                    <a:lstStyle/>
                    <a:p>
                      <a:endParaRPr lang="fr-FR"/>
                    </a:p>
                  </a:txBody>
                  <a:tcPr/>
                </a:tc>
                <a:extLst>
                  <a:ext uri="{0D108BD9-81ED-4DB2-BD59-A6C34878D82A}">
                    <a16:rowId xmlns:a16="http://schemas.microsoft.com/office/drawing/2014/main" val="3285771479"/>
                  </a:ext>
                </a:extLst>
              </a:tr>
              <a:tr h="381085">
                <a:tc>
                  <a:txBody>
                    <a:bodyPr/>
                    <a:lstStyle/>
                    <a:p>
                      <a:r>
                        <a:rPr lang="fr-FR" dirty="0"/>
                        <a:t>Des outils rapides à mettre</a:t>
                      </a:r>
                    </a:p>
                  </a:txBody>
                  <a:tcPr/>
                </a:tc>
                <a:tc>
                  <a:txBody>
                    <a:bodyPr/>
                    <a:lstStyle/>
                    <a:p>
                      <a:endParaRPr lang="fr-FR" dirty="0"/>
                    </a:p>
                  </a:txBody>
                  <a:tcPr/>
                </a:tc>
                <a:extLst>
                  <a:ext uri="{0D108BD9-81ED-4DB2-BD59-A6C34878D82A}">
                    <a16:rowId xmlns:a16="http://schemas.microsoft.com/office/drawing/2014/main" val="70666067"/>
                  </a:ext>
                </a:extLst>
              </a:tr>
            </a:tbl>
          </a:graphicData>
        </a:graphic>
      </p:graphicFrame>
    </p:spTree>
    <p:extLst>
      <p:ext uri="{BB962C8B-B14F-4D97-AF65-F5344CB8AC3E}">
        <p14:creationId xmlns:p14="http://schemas.microsoft.com/office/powerpoint/2010/main" val="39097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ETL</a:t>
            </a:r>
          </a:p>
        </p:txBody>
      </p:sp>
      <p:sp>
        <p:nvSpPr>
          <p:cNvPr id="4" name="Espace réservé du pied de page 3">
            <a:extLst>
              <a:ext uri="{FF2B5EF4-FFF2-40B4-BE49-F238E27FC236}">
                <a16:creationId xmlns:a16="http://schemas.microsoft.com/office/drawing/2014/main" id="{FFC43725-C4EE-4EFB-8580-F843B6CE68B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0D9DBBB-E689-43F3-9E55-4826D3227963}"/>
              </a:ext>
            </a:extLst>
          </p:cNvPr>
          <p:cNvSpPr>
            <a:spLocks noGrp="1"/>
          </p:cNvSpPr>
          <p:nvPr>
            <p:ph type="sldNum" sz="quarter" idx="12"/>
          </p:nvPr>
        </p:nvSpPr>
        <p:spPr/>
        <p:txBody>
          <a:bodyPr/>
          <a:lstStyle/>
          <a:p>
            <a:fld id="{90DF1D05-78F1-4EE7-8179-D06090A3B736}" type="slidenum">
              <a:rPr lang="fr-FR" smtClean="0"/>
              <a:t>4</a:t>
            </a:fld>
            <a:endParaRPr lang="fr-FR"/>
          </a:p>
        </p:txBody>
      </p:sp>
      <p:sp>
        <p:nvSpPr>
          <p:cNvPr id="3" name="Espace réservé du contenu 2">
            <a:extLst>
              <a:ext uri="{FF2B5EF4-FFF2-40B4-BE49-F238E27FC236}">
                <a16:creationId xmlns:a16="http://schemas.microsoft.com/office/drawing/2014/main" id="{A77D68CB-E9B7-4934-A437-17173C4CED13}"/>
              </a:ext>
            </a:extLst>
          </p:cNvPr>
          <p:cNvSpPr>
            <a:spLocks noGrp="1"/>
          </p:cNvSpPr>
          <p:nvPr>
            <p:ph idx="1"/>
          </p:nvPr>
        </p:nvSpPr>
        <p:spPr>
          <a:xfrm>
            <a:off x="838200" y="1825625"/>
            <a:ext cx="10515600" cy="4351338"/>
          </a:xfrm>
        </p:spPr>
        <p:txBody>
          <a:bodyPr>
            <a:normAutofit lnSpcReduction="10000"/>
          </a:bodyPr>
          <a:lstStyle/>
          <a:p>
            <a:pPr algn="just"/>
            <a:r>
              <a:rPr lang="fr-FR" dirty="0"/>
              <a:t>ETL « </a:t>
            </a:r>
            <a:r>
              <a:rPr lang="fr-FR" dirty="0" err="1"/>
              <a:t>Extract</a:t>
            </a:r>
            <a:r>
              <a:rPr lang="fr-FR" dirty="0"/>
              <a:t> </a:t>
            </a:r>
            <a:r>
              <a:rPr lang="fr-FR" dirty="0" err="1"/>
              <a:t>Transform</a:t>
            </a:r>
            <a:r>
              <a:rPr lang="fr-FR" dirty="0"/>
              <a:t> </a:t>
            </a:r>
            <a:r>
              <a:rPr lang="fr-FR" dirty="0" err="1"/>
              <a:t>Load</a:t>
            </a:r>
            <a:r>
              <a:rPr lang="fr-FR" dirty="0"/>
              <a:t> » permet d’extraire des données brutes depuis une base de données, pour ensuite les restructurer, et enfin les charger dans un Data Warehouse. Ces logiciels existent depuis bien longtemps, mais ont beaucoup évolué pour répondre aux nouveaux besoins liée à l’essor du Cloud, des SaaS (logiciel en tant que service) et du Big Data.</a:t>
            </a:r>
          </a:p>
          <a:p>
            <a:pPr algn="just"/>
            <a:r>
              <a:rPr lang="fr-FR" dirty="0"/>
              <a:t>Désormais, les ETL doivent permettre l’ingestion en temps réel, l’enrichissement de données, la prie en charge de milliards de transactions. Ils prennent aussi en charge les données structurées en provenance de sources sur site ou sur le Cloud. Ces plateformes doivent  désormais être scalables, flexibles, résistantes aux pannes, et sécurisées.</a:t>
            </a:r>
          </a:p>
        </p:txBody>
      </p:sp>
    </p:spTree>
    <p:extLst>
      <p:ext uri="{BB962C8B-B14F-4D97-AF65-F5344CB8AC3E}">
        <p14:creationId xmlns:p14="http://schemas.microsoft.com/office/powerpoint/2010/main" val="954646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147C45-A347-41EE-A07E-92304D8676BB}"/>
              </a:ext>
            </a:extLst>
          </p:cNvPr>
          <p:cNvSpPr>
            <a:spLocks noGrp="1"/>
          </p:cNvSpPr>
          <p:nvPr>
            <p:ph type="title"/>
          </p:nvPr>
        </p:nvSpPr>
        <p:spPr/>
        <p:txBody>
          <a:bodyPr/>
          <a:lstStyle/>
          <a:p>
            <a:r>
              <a:rPr lang="fr-FR" dirty="0"/>
              <a:t>Big Data – DW vs Big Data</a:t>
            </a:r>
          </a:p>
        </p:txBody>
      </p:sp>
      <p:sp>
        <p:nvSpPr>
          <p:cNvPr id="3" name="Espace réservé du contenu 2">
            <a:extLst>
              <a:ext uri="{FF2B5EF4-FFF2-40B4-BE49-F238E27FC236}">
                <a16:creationId xmlns:a16="http://schemas.microsoft.com/office/drawing/2014/main" id="{B1102777-39BE-4410-A461-94E61158400E}"/>
              </a:ext>
            </a:extLst>
          </p:cNvPr>
          <p:cNvSpPr>
            <a:spLocks noGrp="1"/>
          </p:cNvSpPr>
          <p:nvPr>
            <p:ph idx="1"/>
          </p:nvPr>
        </p:nvSpPr>
        <p:spPr/>
        <p:txBody>
          <a:bodyPr/>
          <a:lstStyle/>
          <a:p>
            <a:r>
              <a:rPr lang="fr-FR" b="1" u="sng" dirty="0"/>
              <a:t>Impacts</a:t>
            </a:r>
            <a:r>
              <a:rPr lang="fr-FR" dirty="0"/>
              <a:t> : Les différences entre Data </a:t>
            </a:r>
            <a:r>
              <a:rPr lang="fr-FR" dirty="0" err="1"/>
              <a:t>warehouse</a:t>
            </a:r>
            <a:r>
              <a:rPr lang="fr-FR" dirty="0"/>
              <a:t> traditionnel et analyses Big Data</a:t>
            </a:r>
          </a:p>
          <a:p>
            <a:endParaRPr lang="fr-FR" dirty="0"/>
          </a:p>
          <a:p>
            <a:endParaRPr lang="fr-FR" dirty="0"/>
          </a:p>
        </p:txBody>
      </p:sp>
      <p:sp>
        <p:nvSpPr>
          <p:cNvPr id="4" name="Espace réservé du pied de page 3">
            <a:extLst>
              <a:ext uri="{FF2B5EF4-FFF2-40B4-BE49-F238E27FC236}">
                <a16:creationId xmlns:a16="http://schemas.microsoft.com/office/drawing/2014/main" id="{92696960-5207-47C9-8CBD-7A5C42DBA12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5D844BE-82FC-4190-9A6D-828A5F5F8034}"/>
              </a:ext>
            </a:extLst>
          </p:cNvPr>
          <p:cNvSpPr>
            <a:spLocks noGrp="1"/>
          </p:cNvSpPr>
          <p:nvPr>
            <p:ph type="sldNum" sz="quarter" idx="12"/>
          </p:nvPr>
        </p:nvSpPr>
        <p:spPr/>
        <p:txBody>
          <a:bodyPr/>
          <a:lstStyle/>
          <a:p>
            <a:fld id="{90DF1D05-78F1-4EE7-8179-D06090A3B736}" type="slidenum">
              <a:rPr lang="fr-FR" smtClean="0"/>
              <a:t>40</a:t>
            </a:fld>
            <a:endParaRPr lang="fr-FR"/>
          </a:p>
        </p:txBody>
      </p:sp>
      <p:graphicFrame>
        <p:nvGraphicFramePr>
          <p:cNvPr id="6" name="Tableau 5">
            <a:extLst>
              <a:ext uri="{FF2B5EF4-FFF2-40B4-BE49-F238E27FC236}">
                <a16:creationId xmlns:a16="http://schemas.microsoft.com/office/drawing/2014/main" id="{CA7EB41C-2F2E-413D-958F-CD66F150CCFC}"/>
              </a:ext>
            </a:extLst>
          </p:cNvPr>
          <p:cNvGraphicFramePr>
            <a:graphicFrameLocks noGrp="1"/>
          </p:cNvGraphicFramePr>
          <p:nvPr>
            <p:extLst>
              <p:ext uri="{D42A27DB-BD31-4B8C-83A1-F6EECF244321}">
                <p14:modId xmlns:p14="http://schemas.microsoft.com/office/powerpoint/2010/main" val="3633482051"/>
              </p:ext>
            </p:extLst>
          </p:nvPr>
        </p:nvGraphicFramePr>
        <p:xfrm>
          <a:off x="1672475" y="2837657"/>
          <a:ext cx="8128000" cy="2286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72118127"/>
                    </a:ext>
                  </a:extLst>
                </a:gridCol>
                <a:gridCol w="4064000">
                  <a:extLst>
                    <a:ext uri="{9D8B030D-6E8A-4147-A177-3AD203B41FA5}">
                      <a16:colId xmlns:a16="http://schemas.microsoft.com/office/drawing/2014/main" val="720205554"/>
                    </a:ext>
                  </a:extLst>
                </a:gridCol>
              </a:tblGrid>
              <a:tr h="0">
                <a:tc>
                  <a:txBody>
                    <a:bodyPr/>
                    <a:lstStyle/>
                    <a:p>
                      <a:r>
                        <a:rPr lang="fr-FR" dirty="0"/>
                        <a:t>Data </a:t>
                      </a:r>
                      <a:r>
                        <a:rPr lang="fr-FR" dirty="0" err="1"/>
                        <a:t>warehourse</a:t>
                      </a:r>
                      <a:r>
                        <a:rPr lang="fr-FR" dirty="0"/>
                        <a:t> (BI traditionnelle)</a:t>
                      </a:r>
                    </a:p>
                  </a:txBody>
                  <a:tcPr/>
                </a:tc>
                <a:tc>
                  <a:txBody>
                    <a:bodyPr/>
                    <a:lstStyle/>
                    <a:p>
                      <a:r>
                        <a:rPr lang="fr-FR" dirty="0"/>
                        <a:t> Plateforme </a:t>
                      </a:r>
                      <a:r>
                        <a:rPr lang="fr-FR" dirty="0" err="1"/>
                        <a:t>Big</a:t>
                      </a:r>
                      <a:r>
                        <a:rPr lang="fr-FR" baseline="0" dirty="0"/>
                        <a:t> Data</a:t>
                      </a:r>
                      <a:endParaRPr lang="fr-FR" dirty="0"/>
                    </a:p>
                  </a:txBody>
                  <a:tcPr/>
                </a:tc>
                <a:extLst>
                  <a:ext uri="{0D108BD9-81ED-4DB2-BD59-A6C34878D82A}">
                    <a16:rowId xmlns:a16="http://schemas.microsoft.com/office/drawing/2014/main" val="4008370851"/>
                  </a:ext>
                </a:extLst>
              </a:tr>
              <a:tr h="370840">
                <a:tc>
                  <a:txBody>
                    <a:bodyPr/>
                    <a:lstStyle/>
                    <a:p>
                      <a:r>
                        <a:rPr lang="fr-FR" dirty="0"/>
                        <a:t>Sources de données essentiellement internes, connues et structurées</a:t>
                      </a:r>
                    </a:p>
                  </a:txBody>
                  <a:tcPr/>
                </a:tc>
                <a:tc>
                  <a:txBody>
                    <a:bodyPr/>
                    <a:lstStyle/>
                    <a:p>
                      <a:r>
                        <a:rPr lang="fr-FR" dirty="0"/>
                        <a:t>Nombreuses sources externes</a:t>
                      </a:r>
                    </a:p>
                  </a:txBody>
                  <a:tcPr/>
                </a:tc>
                <a:extLst>
                  <a:ext uri="{0D108BD9-81ED-4DB2-BD59-A6C34878D82A}">
                    <a16:rowId xmlns:a16="http://schemas.microsoft.com/office/drawing/2014/main" val="888647741"/>
                  </a:ext>
                </a:extLst>
              </a:tr>
              <a:tr h="370840">
                <a:tc>
                  <a:txBody>
                    <a:bodyPr/>
                    <a:lstStyle/>
                    <a:p>
                      <a:r>
                        <a:rPr lang="fr-FR" dirty="0"/>
                        <a:t>Modèles de données stables</a:t>
                      </a:r>
                    </a:p>
                  </a:txBody>
                  <a:tcPr/>
                </a:tc>
                <a:tc>
                  <a:txBody>
                    <a:bodyPr/>
                    <a:lstStyle/>
                    <a:p>
                      <a:r>
                        <a:rPr lang="fr-FR" dirty="0"/>
                        <a:t>Importants volumes de données non-structurées</a:t>
                      </a:r>
                    </a:p>
                  </a:txBody>
                  <a:tcPr/>
                </a:tc>
                <a:extLst>
                  <a:ext uri="{0D108BD9-81ED-4DB2-BD59-A6C34878D82A}">
                    <a16:rowId xmlns:a16="http://schemas.microsoft.com/office/drawing/2014/main" val="1695203989"/>
                  </a:ext>
                </a:extLst>
              </a:tr>
              <a:tr h="370840">
                <a:tc>
                  <a:txBody>
                    <a:bodyPr/>
                    <a:lstStyle/>
                    <a:p>
                      <a:r>
                        <a:rPr lang="fr-FR" dirty="0"/>
                        <a:t>La majorité des données sont des </a:t>
                      </a:r>
                      <a:r>
                        <a:rPr lang="fr-FR"/>
                        <a:t>données historiques</a:t>
                      </a:r>
                      <a:endParaRPr lang="fr-FR" dirty="0"/>
                    </a:p>
                  </a:txBody>
                  <a:tcPr/>
                </a:tc>
                <a:tc>
                  <a:txBody>
                    <a:bodyPr/>
                    <a:lstStyle/>
                    <a:p>
                      <a:r>
                        <a:rPr lang="fr-FR" dirty="0"/>
                        <a:t>L’analyse est faite sur des données qui restent dans leur état brut</a:t>
                      </a:r>
                    </a:p>
                  </a:txBody>
                  <a:tcPr/>
                </a:tc>
                <a:extLst>
                  <a:ext uri="{0D108BD9-81ED-4DB2-BD59-A6C34878D82A}">
                    <a16:rowId xmlns:a16="http://schemas.microsoft.com/office/drawing/2014/main" val="1786805385"/>
                  </a:ext>
                </a:extLst>
              </a:tr>
            </a:tbl>
          </a:graphicData>
        </a:graphic>
      </p:graphicFrame>
      <p:pic>
        <p:nvPicPr>
          <p:cNvPr id="7" name="Image 6"/>
          <p:cNvPicPr>
            <a:picLocks noChangeAspect="1"/>
          </p:cNvPicPr>
          <p:nvPr/>
        </p:nvPicPr>
        <p:blipFill>
          <a:blip r:embed="rId2"/>
          <a:stretch>
            <a:fillRect/>
          </a:stretch>
        </p:blipFill>
        <p:spPr>
          <a:xfrm>
            <a:off x="1029017" y="5226014"/>
            <a:ext cx="643457" cy="950949"/>
          </a:xfrm>
          <a:prstGeom prst="rect">
            <a:avLst/>
          </a:prstGeom>
        </p:spPr>
      </p:pic>
      <p:sp>
        <p:nvSpPr>
          <p:cNvPr id="8" name="Flèche droite 7"/>
          <p:cNvSpPr/>
          <p:nvPr/>
        </p:nvSpPr>
        <p:spPr>
          <a:xfrm rot="18805784">
            <a:off x="1727803" y="5337469"/>
            <a:ext cx="457200" cy="349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3"/>
          <a:stretch>
            <a:fillRect/>
          </a:stretch>
        </p:blipFill>
        <p:spPr>
          <a:xfrm>
            <a:off x="6062875" y="5751243"/>
            <a:ext cx="353531" cy="353531"/>
          </a:xfrm>
          <a:prstGeom prst="rect">
            <a:avLst/>
          </a:prstGeom>
        </p:spPr>
      </p:pic>
      <p:pic>
        <p:nvPicPr>
          <p:cNvPr id="11" name="Image 10"/>
          <p:cNvPicPr>
            <a:picLocks noChangeAspect="1"/>
          </p:cNvPicPr>
          <p:nvPr/>
        </p:nvPicPr>
        <p:blipFill>
          <a:blip r:embed="rId4"/>
          <a:stretch>
            <a:fillRect/>
          </a:stretch>
        </p:blipFill>
        <p:spPr>
          <a:xfrm>
            <a:off x="6608702" y="5690883"/>
            <a:ext cx="569568" cy="474252"/>
          </a:xfrm>
          <a:prstGeom prst="rect">
            <a:avLst/>
          </a:prstGeom>
        </p:spPr>
      </p:pic>
      <p:pic>
        <p:nvPicPr>
          <p:cNvPr id="12" name="Image 11"/>
          <p:cNvPicPr>
            <a:picLocks noChangeAspect="1"/>
          </p:cNvPicPr>
          <p:nvPr/>
        </p:nvPicPr>
        <p:blipFill>
          <a:blip r:embed="rId5"/>
          <a:stretch>
            <a:fillRect/>
          </a:stretch>
        </p:blipFill>
        <p:spPr>
          <a:xfrm>
            <a:off x="7315778" y="5621716"/>
            <a:ext cx="404172" cy="551144"/>
          </a:xfrm>
          <a:prstGeom prst="rect">
            <a:avLst/>
          </a:prstGeom>
        </p:spPr>
      </p:pic>
      <p:pic>
        <p:nvPicPr>
          <p:cNvPr id="13" name="Image 12"/>
          <p:cNvPicPr>
            <a:picLocks noChangeAspect="1"/>
          </p:cNvPicPr>
          <p:nvPr/>
        </p:nvPicPr>
        <p:blipFill>
          <a:blip r:embed="rId6"/>
          <a:stretch>
            <a:fillRect/>
          </a:stretch>
        </p:blipFill>
        <p:spPr>
          <a:xfrm>
            <a:off x="8151284" y="5690883"/>
            <a:ext cx="918631" cy="531957"/>
          </a:xfrm>
          <a:prstGeom prst="rect">
            <a:avLst/>
          </a:prstGeom>
        </p:spPr>
      </p:pic>
      <p:cxnSp>
        <p:nvCxnSpPr>
          <p:cNvPr id="17" name="Connecteur droit avec flèche 16"/>
          <p:cNvCxnSpPr/>
          <p:nvPr/>
        </p:nvCxnSpPr>
        <p:spPr>
          <a:xfrm>
            <a:off x="6239640" y="5226014"/>
            <a:ext cx="0" cy="3957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6926289" y="5226014"/>
            <a:ext cx="0" cy="3957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7525729" y="5226014"/>
            <a:ext cx="0" cy="3957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8551922" y="5226014"/>
            <a:ext cx="0" cy="3957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905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Big</a:t>
            </a:r>
            <a:r>
              <a:rPr lang="fr-FR" dirty="0"/>
              <a:t> Data – Datawarehouse vs Data Lake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41</a:t>
            </a:fld>
            <a:endParaRPr lang="fr-FR"/>
          </a:p>
        </p:txBody>
      </p:sp>
      <p:graphicFrame>
        <p:nvGraphicFramePr>
          <p:cNvPr id="9" name="Tableau 8"/>
          <p:cNvGraphicFramePr>
            <a:graphicFrameLocks noGrp="1"/>
          </p:cNvGraphicFramePr>
          <p:nvPr>
            <p:extLst>
              <p:ext uri="{D42A27DB-BD31-4B8C-83A1-F6EECF244321}">
                <p14:modId xmlns:p14="http://schemas.microsoft.com/office/powerpoint/2010/main" val="2333162003"/>
              </p:ext>
            </p:extLst>
          </p:nvPr>
        </p:nvGraphicFramePr>
        <p:xfrm>
          <a:off x="1475043" y="1920400"/>
          <a:ext cx="9257125" cy="3383280"/>
        </p:xfrm>
        <a:graphic>
          <a:graphicData uri="http://schemas.openxmlformats.org/drawingml/2006/table">
            <a:tbl>
              <a:tblPr firstRow="1" bandRow="1">
                <a:tableStyleId>{5C22544A-7EE6-4342-B048-85BDC9FD1C3A}</a:tableStyleId>
              </a:tblPr>
              <a:tblGrid>
                <a:gridCol w="1494728">
                  <a:extLst>
                    <a:ext uri="{9D8B030D-6E8A-4147-A177-3AD203B41FA5}">
                      <a16:colId xmlns:a16="http://schemas.microsoft.com/office/drawing/2014/main" val="2403788914"/>
                    </a:ext>
                  </a:extLst>
                </a:gridCol>
                <a:gridCol w="2289311">
                  <a:extLst>
                    <a:ext uri="{9D8B030D-6E8A-4147-A177-3AD203B41FA5}">
                      <a16:colId xmlns:a16="http://schemas.microsoft.com/office/drawing/2014/main" val="1588040107"/>
                    </a:ext>
                  </a:extLst>
                </a:gridCol>
                <a:gridCol w="1943823">
                  <a:extLst>
                    <a:ext uri="{9D8B030D-6E8A-4147-A177-3AD203B41FA5}">
                      <a16:colId xmlns:a16="http://schemas.microsoft.com/office/drawing/2014/main" val="305062440"/>
                    </a:ext>
                  </a:extLst>
                </a:gridCol>
                <a:gridCol w="705853">
                  <a:extLst>
                    <a:ext uri="{9D8B030D-6E8A-4147-A177-3AD203B41FA5}">
                      <a16:colId xmlns:a16="http://schemas.microsoft.com/office/drawing/2014/main" val="1460048686"/>
                    </a:ext>
                  </a:extLst>
                </a:gridCol>
                <a:gridCol w="1267326">
                  <a:extLst>
                    <a:ext uri="{9D8B030D-6E8A-4147-A177-3AD203B41FA5}">
                      <a16:colId xmlns:a16="http://schemas.microsoft.com/office/drawing/2014/main" val="3663700829"/>
                    </a:ext>
                  </a:extLst>
                </a:gridCol>
                <a:gridCol w="1556084">
                  <a:extLst>
                    <a:ext uri="{9D8B030D-6E8A-4147-A177-3AD203B41FA5}">
                      <a16:colId xmlns:a16="http://schemas.microsoft.com/office/drawing/2014/main" val="3823651072"/>
                    </a:ext>
                  </a:extLst>
                </a:gridCol>
              </a:tblGrid>
              <a:tr h="370840">
                <a:tc>
                  <a:txBody>
                    <a:bodyPr/>
                    <a:lstStyle/>
                    <a:p>
                      <a:endParaRPr lang="fr-FR" dirty="0"/>
                    </a:p>
                  </a:txBody>
                  <a:tcPr/>
                </a:tc>
                <a:tc>
                  <a:txBody>
                    <a:bodyPr/>
                    <a:lstStyle/>
                    <a:p>
                      <a:r>
                        <a:rPr lang="fr-FR" dirty="0"/>
                        <a:t>Utilisation</a:t>
                      </a:r>
                      <a:r>
                        <a:rPr lang="fr-FR" baseline="0" dirty="0"/>
                        <a:t> la plus importante</a:t>
                      </a:r>
                      <a:endParaRPr lang="fr-FR" dirty="0"/>
                    </a:p>
                  </a:txBody>
                  <a:tcPr/>
                </a:tc>
                <a:tc>
                  <a:txBody>
                    <a:bodyPr/>
                    <a:lstStyle/>
                    <a:p>
                      <a:r>
                        <a:rPr lang="fr-FR" dirty="0"/>
                        <a:t>Temps de commercialisation</a:t>
                      </a:r>
                    </a:p>
                  </a:txBody>
                  <a:tcPr/>
                </a:tc>
                <a:tc>
                  <a:txBody>
                    <a:bodyPr/>
                    <a:lstStyle/>
                    <a:p>
                      <a:r>
                        <a:rPr lang="fr-FR" dirty="0"/>
                        <a:t>Coût</a:t>
                      </a:r>
                    </a:p>
                  </a:txBody>
                  <a:tcPr/>
                </a:tc>
                <a:tc>
                  <a:txBody>
                    <a:bodyPr/>
                    <a:lstStyle/>
                    <a:p>
                      <a:r>
                        <a:rPr lang="fr-FR" dirty="0"/>
                        <a:t>Utilisateurs</a:t>
                      </a:r>
                    </a:p>
                  </a:txBody>
                  <a:tcPr/>
                </a:tc>
                <a:tc>
                  <a:txBody>
                    <a:bodyPr/>
                    <a:lstStyle/>
                    <a:p>
                      <a:r>
                        <a:rPr lang="fr-FR" dirty="0"/>
                        <a:t>Croissance des données</a:t>
                      </a:r>
                    </a:p>
                  </a:txBody>
                  <a:tcPr/>
                </a:tc>
                <a:extLst>
                  <a:ext uri="{0D108BD9-81ED-4DB2-BD59-A6C34878D82A}">
                    <a16:rowId xmlns:a16="http://schemas.microsoft.com/office/drawing/2014/main" val="1296744766"/>
                  </a:ext>
                </a:extLst>
              </a:tr>
              <a:tr h="370840">
                <a:tc>
                  <a:txBody>
                    <a:bodyPr/>
                    <a:lstStyle/>
                    <a:p>
                      <a:r>
                        <a:rPr lang="fr-FR" dirty="0"/>
                        <a:t>Data</a:t>
                      </a:r>
                      <a:r>
                        <a:rPr lang="fr-FR" baseline="0" dirty="0"/>
                        <a:t> Lake</a:t>
                      </a:r>
                      <a:endParaRPr lang="fr-FR" dirty="0"/>
                    </a:p>
                  </a:txBody>
                  <a:tcPr/>
                </a:tc>
                <a:tc>
                  <a:txBody>
                    <a:bodyPr/>
                    <a:lstStyle/>
                    <a:p>
                      <a:r>
                        <a:rPr lang="fr-FR" dirty="0"/>
                        <a:t>Analyses prédictives &amp; avancées</a:t>
                      </a:r>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1880898159"/>
                  </a:ext>
                </a:extLst>
              </a:tr>
              <a:tr h="370840">
                <a:tc>
                  <a:txBody>
                    <a:bodyPr/>
                    <a:lstStyle/>
                    <a:p>
                      <a:r>
                        <a:rPr lang="fr-FR" dirty="0"/>
                        <a:t>Data Warehouse</a:t>
                      </a:r>
                    </a:p>
                  </a:txBody>
                  <a:tcPr/>
                </a:tc>
                <a:tc>
                  <a:txBody>
                    <a:bodyPr/>
                    <a:lstStyle/>
                    <a:p>
                      <a:r>
                        <a:rPr lang="fr-FR" dirty="0"/>
                        <a:t>Facilitateur</a:t>
                      </a:r>
                      <a:r>
                        <a:rPr lang="fr-FR" baseline="0" dirty="0"/>
                        <a:t> polyvalent d’analyse opérationnelle et de performance</a:t>
                      </a:r>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086529482"/>
                  </a:ext>
                </a:extLst>
              </a:tr>
              <a:tr h="370840">
                <a:tc>
                  <a:txBody>
                    <a:bodyPr/>
                    <a:lstStyle/>
                    <a:p>
                      <a:r>
                        <a:rPr lang="fr-FR" dirty="0"/>
                        <a:t>Data </a:t>
                      </a:r>
                      <a:r>
                        <a:rPr lang="fr-FR" dirty="0" err="1"/>
                        <a:t>Mart</a:t>
                      </a:r>
                      <a:endParaRPr lang="fr-FR" dirty="0"/>
                    </a:p>
                  </a:txBody>
                  <a:tcPr/>
                </a:tc>
                <a:tc>
                  <a:txBody>
                    <a:bodyPr/>
                    <a:lstStyle/>
                    <a:p>
                      <a:r>
                        <a:rPr lang="fr-FR" dirty="0"/>
                        <a:t>Rapports et analyses spécifiques au secteur</a:t>
                      </a:r>
                      <a:r>
                        <a:rPr lang="fr-FR" baseline="0" dirty="0"/>
                        <a:t> d’activité</a:t>
                      </a:r>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2962018858"/>
                  </a:ext>
                </a:extLst>
              </a:tr>
            </a:tbl>
          </a:graphicData>
        </a:graphic>
      </p:graphicFrame>
      <p:pic>
        <p:nvPicPr>
          <p:cNvPr id="11" name="Image 10"/>
          <p:cNvPicPr>
            <a:picLocks noChangeAspect="1"/>
          </p:cNvPicPr>
          <p:nvPr/>
        </p:nvPicPr>
        <p:blipFill>
          <a:blip r:embed="rId2"/>
          <a:stretch>
            <a:fillRect/>
          </a:stretch>
        </p:blipFill>
        <p:spPr>
          <a:xfrm>
            <a:off x="9463336" y="2700867"/>
            <a:ext cx="518864" cy="356235"/>
          </a:xfrm>
          <a:prstGeom prst="rect">
            <a:avLst/>
          </a:prstGeom>
        </p:spPr>
      </p:pic>
      <p:pic>
        <p:nvPicPr>
          <p:cNvPr id="12" name="Image 11"/>
          <p:cNvPicPr>
            <a:picLocks noChangeAspect="1"/>
          </p:cNvPicPr>
          <p:nvPr/>
        </p:nvPicPr>
        <p:blipFill>
          <a:blip r:embed="rId3"/>
          <a:stretch>
            <a:fillRect/>
          </a:stretch>
        </p:blipFill>
        <p:spPr>
          <a:xfrm>
            <a:off x="9459451" y="3631259"/>
            <a:ext cx="522749" cy="457200"/>
          </a:xfrm>
          <a:prstGeom prst="rect">
            <a:avLst/>
          </a:prstGeom>
        </p:spPr>
      </p:pic>
      <p:pic>
        <p:nvPicPr>
          <p:cNvPr id="13" name="Image 12"/>
          <p:cNvPicPr>
            <a:picLocks noChangeAspect="1"/>
          </p:cNvPicPr>
          <p:nvPr/>
        </p:nvPicPr>
        <p:blipFill>
          <a:blip r:embed="rId4"/>
          <a:stretch>
            <a:fillRect/>
          </a:stretch>
        </p:blipFill>
        <p:spPr>
          <a:xfrm>
            <a:off x="9459451" y="4530395"/>
            <a:ext cx="522749" cy="476250"/>
          </a:xfrm>
          <a:prstGeom prst="rect">
            <a:avLst/>
          </a:prstGeom>
        </p:spPr>
      </p:pic>
      <p:pic>
        <p:nvPicPr>
          <p:cNvPr id="14" name="Image 13"/>
          <p:cNvPicPr>
            <a:picLocks noChangeAspect="1"/>
          </p:cNvPicPr>
          <p:nvPr/>
        </p:nvPicPr>
        <p:blipFill>
          <a:blip r:embed="rId5"/>
          <a:stretch>
            <a:fillRect/>
          </a:stretch>
        </p:blipFill>
        <p:spPr>
          <a:xfrm>
            <a:off x="8153400" y="2692823"/>
            <a:ext cx="657225" cy="413113"/>
          </a:xfrm>
          <a:prstGeom prst="rect">
            <a:avLst/>
          </a:prstGeom>
        </p:spPr>
      </p:pic>
      <p:pic>
        <p:nvPicPr>
          <p:cNvPr id="15" name="Image 14"/>
          <p:cNvPicPr>
            <a:picLocks noChangeAspect="1"/>
          </p:cNvPicPr>
          <p:nvPr/>
        </p:nvPicPr>
        <p:blipFill>
          <a:blip r:embed="rId6"/>
          <a:stretch>
            <a:fillRect/>
          </a:stretch>
        </p:blipFill>
        <p:spPr>
          <a:xfrm>
            <a:off x="8175233" y="3716984"/>
            <a:ext cx="657225" cy="371475"/>
          </a:xfrm>
          <a:prstGeom prst="rect">
            <a:avLst/>
          </a:prstGeom>
        </p:spPr>
      </p:pic>
      <p:pic>
        <p:nvPicPr>
          <p:cNvPr id="16" name="Image 15"/>
          <p:cNvPicPr>
            <a:picLocks noChangeAspect="1"/>
          </p:cNvPicPr>
          <p:nvPr/>
        </p:nvPicPr>
        <p:blipFill>
          <a:blip r:embed="rId7"/>
          <a:stretch>
            <a:fillRect/>
          </a:stretch>
        </p:blipFill>
        <p:spPr>
          <a:xfrm>
            <a:off x="8175233" y="4617628"/>
            <a:ext cx="657225" cy="390525"/>
          </a:xfrm>
          <a:prstGeom prst="rect">
            <a:avLst/>
          </a:prstGeom>
        </p:spPr>
      </p:pic>
      <p:pic>
        <p:nvPicPr>
          <p:cNvPr id="17" name="Image 16"/>
          <p:cNvPicPr>
            <a:picLocks noChangeAspect="1"/>
          </p:cNvPicPr>
          <p:nvPr/>
        </p:nvPicPr>
        <p:blipFill>
          <a:blip r:embed="rId8"/>
          <a:stretch>
            <a:fillRect/>
          </a:stretch>
        </p:blipFill>
        <p:spPr>
          <a:xfrm>
            <a:off x="7329418" y="2828502"/>
            <a:ext cx="447675" cy="228600"/>
          </a:xfrm>
          <a:prstGeom prst="rect">
            <a:avLst/>
          </a:prstGeom>
        </p:spPr>
      </p:pic>
      <p:pic>
        <p:nvPicPr>
          <p:cNvPr id="18" name="Image 17"/>
          <p:cNvPicPr>
            <a:picLocks noChangeAspect="1"/>
          </p:cNvPicPr>
          <p:nvPr/>
        </p:nvPicPr>
        <p:blipFill>
          <a:blip r:embed="rId9"/>
          <a:stretch>
            <a:fillRect/>
          </a:stretch>
        </p:blipFill>
        <p:spPr>
          <a:xfrm>
            <a:off x="7318386" y="3702885"/>
            <a:ext cx="459708" cy="313947"/>
          </a:xfrm>
          <a:prstGeom prst="rect">
            <a:avLst/>
          </a:prstGeom>
        </p:spPr>
      </p:pic>
      <p:pic>
        <p:nvPicPr>
          <p:cNvPr id="19" name="Image 18"/>
          <p:cNvPicPr>
            <a:picLocks noChangeAspect="1"/>
          </p:cNvPicPr>
          <p:nvPr/>
        </p:nvPicPr>
        <p:blipFill>
          <a:blip r:embed="rId10"/>
          <a:stretch>
            <a:fillRect/>
          </a:stretch>
        </p:blipFill>
        <p:spPr>
          <a:xfrm>
            <a:off x="7346461" y="4782314"/>
            <a:ext cx="403558" cy="236871"/>
          </a:xfrm>
          <a:prstGeom prst="rect">
            <a:avLst/>
          </a:prstGeom>
        </p:spPr>
      </p:pic>
      <p:pic>
        <p:nvPicPr>
          <p:cNvPr id="20" name="Image 19"/>
          <p:cNvPicPr>
            <a:picLocks noChangeAspect="1"/>
          </p:cNvPicPr>
          <p:nvPr/>
        </p:nvPicPr>
        <p:blipFill>
          <a:blip r:embed="rId11"/>
          <a:stretch>
            <a:fillRect/>
          </a:stretch>
        </p:blipFill>
        <p:spPr>
          <a:xfrm>
            <a:off x="5683823" y="2661254"/>
            <a:ext cx="657225" cy="476250"/>
          </a:xfrm>
          <a:prstGeom prst="rect">
            <a:avLst/>
          </a:prstGeom>
        </p:spPr>
      </p:pic>
      <p:pic>
        <p:nvPicPr>
          <p:cNvPr id="21" name="Image 20"/>
          <p:cNvPicPr>
            <a:picLocks noChangeAspect="1"/>
          </p:cNvPicPr>
          <p:nvPr/>
        </p:nvPicPr>
        <p:blipFill>
          <a:blip r:embed="rId12"/>
          <a:stretch>
            <a:fillRect/>
          </a:stretch>
        </p:blipFill>
        <p:spPr>
          <a:xfrm>
            <a:off x="5745735" y="3606893"/>
            <a:ext cx="533400" cy="542925"/>
          </a:xfrm>
          <a:prstGeom prst="rect">
            <a:avLst/>
          </a:prstGeom>
        </p:spPr>
      </p:pic>
      <p:pic>
        <p:nvPicPr>
          <p:cNvPr id="22" name="Image 21"/>
          <p:cNvPicPr>
            <a:picLocks noChangeAspect="1"/>
          </p:cNvPicPr>
          <p:nvPr/>
        </p:nvPicPr>
        <p:blipFill>
          <a:blip r:embed="rId13"/>
          <a:stretch>
            <a:fillRect/>
          </a:stretch>
        </p:blipFill>
        <p:spPr>
          <a:xfrm>
            <a:off x="5745735" y="4493802"/>
            <a:ext cx="523875" cy="638175"/>
          </a:xfrm>
          <a:prstGeom prst="rect">
            <a:avLst/>
          </a:prstGeom>
        </p:spPr>
      </p:pic>
    </p:spTree>
    <p:extLst>
      <p:ext uri="{BB962C8B-B14F-4D97-AF65-F5344CB8AC3E}">
        <p14:creationId xmlns:p14="http://schemas.microsoft.com/office/powerpoint/2010/main" val="2181071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9B8630-2704-4393-BABB-07DCF0E70279}"/>
              </a:ext>
            </a:extLst>
          </p:cNvPr>
          <p:cNvSpPr>
            <a:spLocks noGrp="1"/>
          </p:cNvSpPr>
          <p:nvPr>
            <p:ph type="title"/>
          </p:nvPr>
        </p:nvSpPr>
        <p:spPr/>
        <p:txBody>
          <a:bodyPr/>
          <a:lstStyle/>
          <a:p>
            <a:r>
              <a:rPr lang="fr-FR"/>
              <a:t>Des bases de données standards aux appliances hautes performances</a:t>
            </a:r>
          </a:p>
        </p:txBody>
      </p:sp>
      <p:sp>
        <p:nvSpPr>
          <p:cNvPr id="3" name="Espace réservé du contenu 2">
            <a:extLst>
              <a:ext uri="{FF2B5EF4-FFF2-40B4-BE49-F238E27FC236}">
                <a16:creationId xmlns:a16="http://schemas.microsoft.com/office/drawing/2014/main" id="{AAAECF88-F2AC-4D8E-8D83-E40BCFB14D0B}"/>
              </a:ext>
            </a:extLst>
          </p:cNvPr>
          <p:cNvSpPr>
            <a:spLocks noGrp="1"/>
          </p:cNvSpPr>
          <p:nvPr>
            <p:ph idx="1"/>
          </p:nvPr>
        </p:nvSpPr>
        <p:spPr>
          <a:xfrm>
            <a:off x="904460" y="1878634"/>
            <a:ext cx="10449339" cy="4351338"/>
          </a:xfrm>
        </p:spPr>
        <p:txBody>
          <a:bodyPr>
            <a:normAutofit fontScale="77500" lnSpcReduction="20000"/>
          </a:bodyPr>
          <a:lstStyle/>
          <a:p>
            <a:r>
              <a:rPr lang="fr-FR" dirty="0"/>
              <a:t>Solutions : des bases de données standards aux </a:t>
            </a:r>
            <a:r>
              <a:rPr lang="fr-FR" dirty="0" err="1"/>
              <a:t>appliances</a:t>
            </a:r>
            <a:r>
              <a:rPr lang="fr-FR" dirty="0"/>
              <a:t> hautes performances</a:t>
            </a:r>
          </a:p>
          <a:p>
            <a:endParaRPr lang="fr-FR" dirty="0"/>
          </a:p>
          <a:p>
            <a:endParaRPr lang="fr-FR" dirty="0"/>
          </a:p>
          <a:p>
            <a:endParaRPr lang="fr-FR" dirty="0"/>
          </a:p>
          <a:p>
            <a:endParaRPr lang="fr-FR" dirty="0"/>
          </a:p>
          <a:p>
            <a:endParaRPr lang="fr-FR" dirty="0"/>
          </a:p>
          <a:p>
            <a:pPr algn="just"/>
            <a:r>
              <a:rPr lang="fr-FR" dirty="0"/>
              <a:t>Depuis les années 80, le marché des bases de données d’entreprises a peu évolué</a:t>
            </a:r>
          </a:p>
          <a:p>
            <a:pPr algn="just"/>
            <a:r>
              <a:rPr lang="fr-FR" dirty="0"/>
              <a:t>Pourtant ce ne sont pas les innovations qui manquent :</a:t>
            </a:r>
          </a:p>
          <a:p>
            <a:pPr algn="just"/>
            <a:r>
              <a:rPr lang="fr-FR" dirty="0"/>
              <a:t>-No SQL</a:t>
            </a:r>
          </a:p>
          <a:p>
            <a:pPr algn="just"/>
            <a:r>
              <a:rPr lang="fr-FR" dirty="0"/>
              <a:t>-MPP( </a:t>
            </a:r>
            <a:r>
              <a:rPr lang="fr-FR" dirty="0" err="1"/>
              <a:t>Massively</a:t>
            </a:r>
            <a:r>
              <a:rPr lang="fr-FR" dirty="0"/>
              <a:t> </a:t>
            </a:r>
            <a:r>
              <a:rPr lang="fr-FR" dirty="0" err="1"/>
              <a:t>Parallel</a:t>
            </a:r>
            <a:r>
              <a:rPr lang="fr-FR" dirty="0"/>
              <a:t> </a:t>
            </a:r>
            <a:r>
              <a:rPr lang="fr-FR" dirty="0" err="1"/>
              <a:t>Processing</a:t>
            </a:r>
            <a:r>
              <a:rPr lang="fr-FR" dirty="0"/>
              <a:t>)</a:t>
            </a:r>
          </a:p>
          <a:p>
            <a:pPr algn="just"/>
            <a:r>
              <a:rPr lang="fr-FR" dirty="0"/>
              <a:t>-Stockage in Memory </a:t>
            </a:r>
          </a:p>
          <a:p>
            <a:pPr algn="just"/>
            <a:r>
              <a:rPr lang="fr-FR" dirty="0"/>
              <a:t>-Bases de données en colonnes</a:t>
            </a:r>
          </a:p>
          <a:p>
            <a:pPr lvl="5"/>
            <a:endParaRPr lang="fr-FR" dirty="0"/>
          </a:p>
          <a:p>
            <a:endParaRPr lang="fr-FR" dirty="0"/>
          </a:p>
        </p:txBody>
      </p:sp>
      <p:sp>
        <p:nvSpPr>
          <p:cNvPr id="4" name="Espace réservé du pied de page 3">
            <a:extLst>
              <a:ext uri="{FF2B5EF4-FFF2-40B4-BE49-F238E27FC236}">
                <a16:creationId xmlns:a16="http://schemas.microsoft.com/office/drawing/2014/main" id="{4F77A263-7148-494C-90DB-481AFC5E6AD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8556C43-0435-48C5-B6B1-43C251E47C69}"/>
              </a:ext>
            </a:extLst>
          </p:cNvPr>
          <p:cNvSpPr>
            <a:spLocks noGrp="1"/>
          </p:cNvSpPr>
          <p:nvPr>
            <p:ph type="sldNum" sz="quarter" idx="12"/>
          </p:nvPr>
        </p:nvSpPr>
        <p:spPr/>
        <p:txBody>
          <a:bodyPr/>
          <a:lstStyle/>
          <a:p>
            <a:fld id="{90DF1D05-78F1-4EE7-8179-D06090A3B736}" type="slidenum">
              <a:rPr lang="fr-FR" smtClean="0"/>
              <a:t>42</a:t>
            </a:fld>
            <a:endParaRPr lang="fr-FR"/>
          </a:p>
        </p:txBody>
      </p:sp>
      <p:pic>
        <p:nvPicPr>
          <p:cNvPr id="7" name="Image 6">
            <a:extLst>
              <a:ext uri="{FF2B5EF4-FFF2-40B4-BE49-F238E27FC236}">
                <a16:creationId xmlns:a16="http://schemas.microsoft.com/office/drawing/2014/main" id="{C25F9E35-FA4E-41D9-965C-E86523E55623}"/>
              </a:ext>
            </a:extLst>
          </p:cNvPr>
          <p:cNvPicPr>
            <a:picLocks noChangeAspect="1"/>
          </p:cNvPicPr>
          <p:nvPr/>
        </p:nvPicPr>
        <p:blipFill>
          <a:blip r:embed="rId2"/>
          <a:stretch>
            <a:fillRect/>
          </a:stretch>
        </p:blipFill>
        <p:spPr>
          <a:xfrm>
            <a:off x="3576429" y="2452721"/>
            <a:ext cx="5105400" cy="1438275"/>
          </a:xfrm>
          <a:prstGeom prst="rect">
            <a:avLst/>
          </a:prstGeom>
        </p:spPr>
      </p:pic>
    </p:spTree>
    <p:extLst>
      <p:ext uri="{BB962C8B-B14F-4D97-AF65-F5344CB8AC3E}">
        <p14:creationId xmlns:p14="http://schemas.microsoft.com/office/powerpoint/2010/main" val="2564609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8AB22-3156-46D6-A835-1EB21222870B}"/>
              </a:ext>
            </a:extLst>
          </p:cNvPr>
          <p:cNvSpPr>
            <a:spLocks noGrp="1"/>
          </p:cNvSpPr>
          <p:nvPr>
            <p:ph type="title"/>
          </p:nvPr>
        </p:nvSpPr>
        <p:spPr/>
        <p:txBody>
          <a:bodyPr/>
          <a:lstStyle/>
          <a:p>
            <a:r>
              <a:rPr lang="fr-FR" dirty="0"/>
              <a:t>Big Data : Appliance</a:t>
            </a:r>
          </a:p>
        </p:txBody>
      </p:sp>
      <p:sp>
        <p:nvSpPr>
          <p:cNvPr id="3" name="Espace réservé du contenu 2">
            <a:extLst>
              <a:ext uri="{FF2B5EF4-FFF2-40B4-BE49-F238E27FC236}">
                <a16:creationId xmlns:a16="http://schemas.microsoft.com/office/drawing/2014/main" id="{0C6FB3D2-B836-44A6-9E75-F9B6136C9F08}"/>
              </a:ext>
            </a:extLst>
          </p:cNvPr>
          <p:cNvSpPr>
            <a:spLocks noGrp="1"/>
          </p:cNvSpPr>
          <p:nvPr>
            <p:ph idx="1"/>
          </p:nvPr>
        </p:nvSpPr>
        <p:spPr>
          <a:xfrm>
            <a:off x="838200" y="2008740"/>
            <a:ext cx="5257800" cy="3578089"/>
          </a:xfrm>
        </p:spPr>
        <p:txBody>
          <a:bodyPr/>
          <a:lstStyle/>
          <a:p>
            <a:r>
              <a:rPr lang="fr-FR" dirty="0"/>
              <a:t>Définition :</a:t>
            </a:r>
          </a:p>
          <a:p>
            <a:endParaRPr lang="fr-FR" dirty="0"/>
          </a:p>
          <a:p>
            <a:r>
              <a:rPr lang="fr-FR" dirty="0"/>
              <a:t>Un vendeur qui vend une solution Hardware et l’installe</a:t>
            </a:r>
          </a:p>
          <a:p>
            <a:endParaRPr lang="fr-FR" dirty="0"/>
          </a:p>
          <a:p>
            <a:r>
              <a:rPr lang="fr-FR" dirty="0"/>
              <a:t>Hardware et software présent dans une même machine</a:t>
            </a:r>
          </a:p>
        </p:txBody>
      </p:sp>
      <p:sp>
        <p:nvSpPr>
          <p:cNvPr id="4" name="Espace réservé du pied de page 3">
            <a:extLst>
              <a:ext uri="{FF2B5EF4-FFF2-40B4-BE49-F238E27FC236}">
                <a16:creationId xmlns:a16="http://schemas.microsoft.com/office/drawing/2014/main" id="{687FEDC9-5E8C-4ADD-A170-C6F54F86EF6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E878799-98FD-42A8-97C6-D0A0616CACD1}"/>
              </a:ext>
            </a:extLst>
          </p:cNvPr>
          <p:cNvSpPr>
            <a:spLocks noGrp="1"/>
          </p:cNvSpPr>
          <p:nvPr>
            <p:ph type="sldNum" sz="quarter" idx="12"/>
          </p:nvPr>
        </p:nvSpPr>
        <p:spPr/>
        <p:txBody>
          <a:bodyPr/>
          <a:lstStyle/>
          <a:p>
            <a:fld id="{90DF1D05-78F1-4EE7-8179-D06090A3B736}" type="slidenum">
              <a:rPr lang="fr-FR" smtClean="0"/>
              <a:t>43</a:t>
            </a:fld>
            <a:endParaRPr lang="fr-FR"/>
          </a:p>
        </p:txBody>
      </p:sp>
      <p:pic>
        <p:nvPicPr>
          <p:cNvPr id="6" name="Image 5">
            <a:extLst>
              <a:ext uri="{FF2B5EF4-FFF2-40B4-BE49-F238E27FC236}">
                <a16:creationId xmlns:a16="http://schemas.microsoft.com/office/drawing/2014/main" id="{2CC76321-CF59-4B3D-A447-2E19D9EB0582}"/>
              </a:ext>
            </a:extLst>
          </p:cNvPr>
          <p:cNvPicPr>
            <a:picLocks noChangeAspect="1"/>
          </p:cNvPicPr>
          <p:nvPr/>
        </p:nvPicPr>
        <p:blipFill>
          <a:blip r:embed="rId2"/>
          <a:stretch>
            <a:fillRect/>
          </a:stretch>
        </p:blipFill>
        <p:spPr>
          <a:xfrm>
            <a:off x="5653426" y="1637680"/>
            <a:ext cx="6261718" cy="4320207"/>
          </a:xfrm>
          <a:prstGeom prst="rect">
            <a:avLst/>
          </a:prstGeom>
        </p:spPr>
      </p:pic>
    </p:spTree>
    <p:extLst>
      <p:ext uri="{BB962C8B-B14F-4D97-AF65-F5344CB8AC3E}">
        <p14:creationId xmlns:p14="http://schemas.microsoft.com/office/powerpoint/2010/main" val="3454015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C6E4A6-8630-43AD-963A-9726DEDCED59}"/>
              </a:ext>
            </a:extLst>
          </p:cNvPr>
          <p:cNvSpPr>
            <a:spLocks noGrp="1"/>
          </p:cNvSpPr>
          <p:nvPr>
            <p:ph type="title"/>
          </p:nvPr>
        </p:nvSpPr>
        <p:spPr/>
        <p:txBody>
          <a:bodyPr/>
          <a:lstStyle/>
          <a:p>
            <a:r>
              <a:rPr lang="fr-FR" dirty="0"/>
              <a:t>Big Data : Appliance</a:t>
            </a:r>
          </a:p>
        </p:txBody>
      </p:sp>
      <p:sp>
        <p:nvSpPr>
          <p:cNvPr id="3" name="Espace réservé du contenu 2">
            <a:extLst>
              <a:ext uri="{FF2B5EF4-FFF2-40B4-BE49-F238E27FC236}">
                <a16:creationId xmlns:a16="http://schemas.microsoft.com/office/drawing/2014/main" id="{C2170626-342F-4CBB-8BB4-E427480D6118}"/>
              </a:ext>
            </a:extLst>
          </p:cNvPr>
          <p:cNvSpPr>
            <a:spLocks noGrp="1"/>
          </p:cNvSpPr>
          <p:nvPr>
            <p:ph idx="1"/>
          </p:nvPr>
        </p:nvSpPr>
        <p:spPr/>
        <p:txBody>
          <a:bodyPr>
            <a:normAutofit fontScale="85000" lnSpcReduction="20000"/>
          </a:bodyPr>
          <a:lstStyle/>
          <a:p>
            <a:pPr algn="just"/>
            <a:r>
              <a:rPr lang="fr-FR" dirty="0"/>
              <a:t>Une </a:t>
            </a:r>
            <a:r>
              <a:rPr lang="fr-FR" dirty="0" err="1"/>
              <a:t>appliance</a:t>
            </a:r>
            <a:r>
              <a:rPr lang="fr-FR" dirty="0"/>
              <a:t> correspond à une solution « matériel + logiciel » vendue par un intégrateur ou un éditeur. L’idée est que l’application </a:t>
            </a:r>
            <a:r>
              <a:rPr lang="fr-FR" dirty="0" err="1"/>
              <a:t>appliance</a:t>
            </a:r>
            <a:r>
              <a:rPr lang="fr-FR" dirty="0"/>
              <a:t> englobe tous les composants de la configuration logicielle : système d’exploitation, serveur d’application, SGBD, </a:t>
            </a:r>
            <a:r>
              <a:rPr lang="fr-FR" dirty="0" err="1"/>
              <a:t>frameworks</a:t>
            </a:r>
            <a:r>
              <a:rPr lang="fr-FR" dirty="0"/>
              <a:t>, etc.</a:t>
            </a:r>
          </a:p>
          <a:p>
            <a:pPr algn="just"/>
            <a:endParaRPr lang="fr-FR" dirty="0"/>
          </a:p>
          <a:p>
            <a:pPr algn="just"/>
            <a:r>
              <a:rPr lang="fr-FR" dirty="0"/>
              <a:t>Le volume de données est si important qu’il ne peut plus être géré de manière conventionnelle. D’où l’apparition des </a:t>
            </a:r>
            <a:r>
              <a:rPr lang="fr-FR" dirty="0" err="1"/>
              <a:t>appliances</a:t>
            </a:r>
            <a:r>
              <a:rPr lang="fr-FR" dirty="0"/>
              <a:t> : </a:t>
            </a:r>
          </a:p>
          <a:p>
            <a:pPr marL="0" indent="0" algn="just">
              <a:buNone/>
            </a:pPr>
            <a:r>
              <a:rPr lang="fr-FR" b="1" dirty="0"/>
              <a:t>Appliance</a:t>
            </a:r>
            <a:r>
              <a:rPr lang="fr-FR" dirty="0"/>
              <a:t> : Un seul fournisseur vend un hardware et un software dans la même machine.</a:t>
            </a:r>
          </a:p>
          <a:p>
            <a:pPr marL="0" indent="0" algn="just">
              <a:buNone/>
            </a:pPr>
            <a:endParaRPr lang="fr-FR" dirty="0"/>
          </a:p>
          <a:p>
            <a:pPr algn="just">
              <a:buFont typeface="Wingdings" panose="05000000000000000000" pitchFamily="2" charset="2"/>
              <a:buChar char="Ø"/>
            </a:pPr>
            <a:r>
              <a:rPr lang="fr-FR" dirty="0"/>
              <a:t>Ecosystème </a:t>
            </a:r>
            <a:r>
              <a:rPr lang="fr-FR" dirty="0" err="1"/>
              <a:t>Hadoop</a:t>
            </a:r>
            <a:r>
              <a:rPr lang="fr-FR" dirty="0"/>
              <a:t> (Apache Software </a:t>
            </a:r>
            <a:r>
              <a:rPr lang="fr-FR" dirty="0" err="1"/>
              <a:t>Foundation</a:t>
            </a:r>
            <a:r>
              <a:rPr lang="fr-FR" dirty="0"/>
              <a:t>)</a:t>
            </a:r>
          </a:p>
          <a:p>
            <a:pPr marL="0" indent="0" algn="just">
              <a:buNone/>
            </a:pPr>
            <a:r>
              <a:rPr lang="fr-FR" dirty="0"/>
              <a:t>Un ensemble (cluster) de machines (nœuds) fonctionnant avec HDFS et </a:t>
            </a:r>
            <a:r>
              <a:rPr lang="fr-FR" dirty="0" err="1"/>
              <a:t>MapReduce</a:t>
            </a:r>
            <a:r>
              <a:rPr lang="fr-FR" dirty="0"/>
              <a:t>.</a:t>
            </a:r>
          </a:p>
          <a:p>
            <a:pPr marL="0" indent="0">
              <a:buNone/>
            </a:pPr>
            <a:endParaRPr lang="fr-FR" dirty="0"/>
          </a:p>
          <a:p>
            <a:endParaRPr lang="fr-FR" dirty="0"/>
          </a:p>
        </p:txBody>
      </p:sp>
      <p:sp>
        <p:nvSpPr>
          <p:cNvPr id="4" name="Espace réservé du pied de page 3">
            <a:extLst>
              <a:ext uri="{FF2B5EF4-FFF2-40B4-BE49-F238E27FC236}">
                <a16:creationId xmlns:a16="http://schemas.microsoft.com/office/drawing/2014/main" id="{ED3000B6-2E82-4423-BE88-4721A684789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66087C6-A03E-48F6-B037-561620574DB8}"/>
              </a:ext>
            </a:extLst>
          </p:cNvPr>
          <p:cNvSpPr>
            <a:spLocks noGrp="1"/>
          </p:cNvSpPr>
          <p:nvPr>
            <p:ph type="sldNum" sz="quarter" idx="12"/>
          </p:nvPr>
        </p:nvSpPr>
        <p:spPr/>
        <p:txBody>
          <a:bodyPr/>
          <a:lstStyle/>
          <a:p>
            <a:fld id="{90DF1D05-78F1-4EE7-8179-D06090A3B736}" type="slidenum">
              <a:rPr lang="fr-FR" smtClean="0"/>
              <a:t>44</a:t>
            </a:fld>
            <a:endParaRPr lang="fr-FR"/>
          </a:p>
        </p:txBody>
      </p:sp>
    </p:spTree>
    <p:extLst>
      <p:ext uri="{BB962C8B-B14F-4D97-AF65-F5344CB8AC3E}">
        <p14:creationId xmlns:p14="http://schemas.microsoft.com/office/powerpoint/2010/main" val="70680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FE0E71-EBE2-4D99-A434-C050F8BC3F21}"/>
              </a:ext>
            </a:extLst>
          </p:cNvPr>
          <p:cNvSpPr>
            <a:spLocks noGrp="1"/>
          </p:cNvSpPr>
          <p:nvPr>
            <p:ph type="title"/>
          </p:nvPr>
        </p:nvSpPr>
        <p:spPr/>
        <p:txBody>
          <a:bodyPr/>
          <a:lstStyle/>
          <a:p>
            <a:r>
              <a:rPr lang="fr-FR" dirty="0"/>
              <a:t>Hadoop</a:t>
            </a:r>
          </a:p>
        </p:txBody>
      </p:sp>
      <p:sp>
        <p:nvSpPr>
          <p:cNvPr id="3" name="Espace réservé du contenu 2">
            <a:extLst>
              <a:ext uri="{FF2B5EF4-FFF2-40B4-BE49-F238E27FC236}">
                <a16:creationId xmlns:a16="http://schemas.microsoft.com/office/drawing/2014/main" id="{5E4922E7-FEC3-482A-AE1F-5A705DA79C93}"/>
              </a:ext>
            </a:extLst>
          </p:cNvPr>
          <p:cNvSpPr>
            <a:spLocks noGrp="1"/>
          </p:cNvSpPr>
          <p:nvPr>
            <p:ph idx="1"/>
          </p:nvPr>
        </p:nvSpPr>
        <p:spPr>
          <a:xfrm>
            <a:off x="838200" y="1825625"/>
            <a:ext cx="2991678" cy="4137853"/>
          </a:xfrm>
        </p:spPr>
        <p:txBody>
          <a:bodyPr/>
          <a:lstStyle/>
          <a:p>
            <a:pPr algn="just"/>
            <a:r>
              <a:rPr lang="fr-FR" dirty="0"/>
              <a:t>Définition : </a:t>
            </a:r>
          </a:p>
          <a:p>
            <a:pPr marL="0" indent="0" algn="just">
              <a:buNone/>
            </a:pPr>
            <a:r>
              <a:rPr lang="fr-FR" dirty="0"/>
              <a:t>Un ensemble (cluster) de machines (nœuds) fonctionnant avec HDFS et </a:t>
            </a:r>
            <a:r>
              <a:rPr lang="fr-FR" dirty="0" err="1"/>
              <a:t>Map</a:t>
            </a:r>
            <a:r>
              <a:rPr lang="fr-FR" dirty="0"/>
              <a:t> </a:t>
            </a:r>
            <a:r>
              <a:rPr lang="fr-FR" dirty="0" err="1"/>
              <a:t>Reduce</a:t>
            </a:r>
            <a:endParaRPr lang="fr-FR" dirty="0"/>
          </a:p>
          <a:p>
            <a:pPr marL="0" indent="0">
              <a:buNone/>
            </a:pPr>
            <a:endParaRPr lang="fr-FR" dirty="0"/>
          </a:p>
          <a:p>
            <a:pPr marL="0" indent="0">
              <a:buNone/>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446417A4-3B87-4B11-84E0-F8050ED2019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6C32B3B-F231-4C24-8A51-7216238C070B}"/>
              </a:ext>
            </a:extLst>
          </p:cNvPr>
          <p:cNvSpPr>
            <a:spLocks noGrp="1"/>
          </p:cNvSpPr>
          <p:nvPr>
            <p:ph type="sldNum" sz="quarter" idx="12"/>
          </p:nvPr>
        </p:nvSpPr>
        <p:spPr/>
        <p:txBody>
          <a:bodyPr/>
          <a:lstStyle/>
          <a:p>
            <a:fld id="{90DF1D05-78F1-4EE7-8179-D06090A3B736}" type="slidenum">
              <a:rPr lang="fr-FR" smtClean="0"/>
              <a:t>45</a:t>
            </a:fld>
            <a:endParaRPr lang="fr-FR"/>
          </a:p>
        </p:txBody>
      </p:sp>
      <p:pic>
        <p:nvPicPr>
          <p:cNvPr id="6" name="Image 5">
            <a:extLst>
              <a:ext uri="{FF2B5EF4-FFF2-40B4-BE49-F238E27FC236}">
                <a16:creationId xmlns:a16="http://schemas.microsoft.com/office/drawing/2014/main" id="{5E4255FD-EACB-460E-AB83-8B3A96C61E75}"/>
              </a:ext>
            </a:extLst>
          </p:cNvPr>
          <p:cNvPicPr>
            <a:picLocks noChangeAspect="1"/>
          </p:cNvPicPr>
          <p:nvPr/>
        </p:nvPicPr>
        <p:blipFill>
          <a:blip r:embed="rId2"/>
          <a:stretch>
            <a:fillRect/>
          </a:stretch>
        </p:blipFill>
        <p:spPr>
          <a:xfrm>
            <a:off x="4038600" y="765875"/>
            <a:ext cx="6826702" cy="5197603"/>
          </a:xfrm>
          <a:prstGeom prst="rect">
            <a:avLst/>
          </a:prstGeom>
        </p:spPr>
      </p:pic>
    </p:spTree>
    <p:extLst>
      <p:ext uri="{BB962C8B-B14F-4D97-AF65-F5344CB8AC3E}">
        <p14:creationId xmlns:p14="http://schemas.microsoft.com/office/powerpoint/2010/main" val="175036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Hadoop</a:t>
            </a:r>
            <a:endParaRPr lang="fr-FR" dirty="0"/>
          </a:p>
        </p:txBody>
      </p:sp>
      <p:sp>
        <p:nvSpPr>
          <p:cNvPr id="3" name="Espace réservé du contenu 2"/>
          <p:cNvSpPr>
            <a:spLocks noGrp="1"/>
          </p:cNvSpPr>
          <p:nvPr>
            <p:ph idx="1"/>
          </p:nvPr>
        </p:nvSpPr>
        <p:spPr/>
        <p:txBody>
          <a:bodyPr/>
          <a:lstStyle/>
          <a:p>
            <a:r>
              <a:rPr lang="fr-FR" dirty="0" err="1"/>
              <a:t>Map-Reduce</a:t>
            </a:r>
            <a:r>
              <a:rPr lang="fr-FR" dirty="0"/>
              <a:t> </a:t>
            </a:r>
            <a:r>
              <a:rPr lang="fr-FR" dirty="0" err="1"/>
              <a:t>paradigm</a:t>
            </a:r>
            <a:r>
              <a:rPr lang="fr-FR" dirty="0"/>
              <a:t>.</a:t>
            </a:r>
          </a:p>
          <a:p>
            <a:r>
              <a:rPr lang="fr-FR" dirty="0"/>
              <a:t>HDFS – « </a:t>
            </a:r>
            <a:r>
              <a:rPr lang="fr-FR" dirty="0" err="1"/>
              <a:t>Hadoop</a:t>
            </a:r>
            <a:r>
              <a:rPr lang="fr-FR" dirty="0"/>
              <a:t> </a:t>
            </a:r>
            <a:r>
              <a:rPr lang="fr-FR" dirty="0" err="1"/>
              <a:t>Distributed</a:t>
            </a:r>
            <a:r>
              <a:rPr lang="fr-FR" dirty="0"/>
              <a:t> File System » (Système de fichiers distribués </a:t>
            </a:r>
            <a:r>
              <a:rPr lang="fr-FR" dirty="0" err="1"/>
              <a:t>Hadoop</a:t>
            </a:r>
            <a:r>
              <a:rPr lang="fr-FR" dirty="0"/>
              <a:t>).</a:t>
            </a:r>
          </a:p>
          <a:p>
            <a:r>
              <a:rPr lang="fr-FR" dirty="0"/>
              <a:t>YARN – « </a:t>
            </a:r>
            <a:r>
              <a:rPr lang="fr-FR" dirty="0" err="1"/>
              <a:t>Yet</a:t>
            </a:r>
            <a:r>
              <a:rPr lang="fr-FR" dirty="0"/>
              <a:t> </a:t>
            </a:r>
            <a:r>
              <a:rPr lang="fr-FR" dirty="0" err="1"/>
              <a:t>Another</a:t>
            </a:r>
            <a:r>
              <a:rPr lang="fr-FR" dirty="0"/>
              <a:t> Resource </a:t>
            </a:r>
            <a:r>
              <a:rPr lang="fr-FR" dirty="0" err="1"/>
              <a:t>Nagotiator</a:t>
            </a:r>
            <a:r>
              <a:rPr lang="fr-FR" dirty="0"/>
              <a:t> » Un autre négociateur de ressources – permet le cluster vers des modèles de calcul non </a:t>
            </a:r>
            <a:r>
              <a:rPr lang="fr-FR" dirty="0" err="1"/>
              <a:t>MapReduce</a:t>
            </a:r>
            <a:r>
              <a:rPr lang="fr-FR" dirty="0"/>
              <a:t>.</a:t>
            </a:r>
          </a:p>
          <a:p>
            <a:r>
              <a:rPr lang="fr-FR" dirty="0"/>
              <a:t>(TEZ)- Devrait combler le fossé entre le modèle opérationnel par lots et le modèle opérationnel en temps quasi réel.</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46</a:t>
            </a:fld>
            <a:endParaRPr lang="fr-FR"/>
          </a:p>
        </p:txBody>
      </p:sp>
    </p:spTree>
    <p:extLst>
      <p:ext uri="{BB962C8B-B14F-4D97-AF65-F5344CB8AC3E}">
        <p14:creationId xmlns:p14="http://schemas.microsoft.com/office/powerpoint/2010/main" val="477355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00BA42-C4AB-4790-9FDB-BCED14CD43BC}"/>
              </a:ext>
            </a:extLst>
          </p:cNvPr>
          <p:cNvSpPr>
            <a:spLocks noGrp="1"/>
          </p:cNvSpPr>
          <p:nvPr>
            <p:ph type="title"/>
          </p:nvPr>
        </p:nvSpPr>
        <p:spPr/>
        <p:txBody>
          <a:bodyPr/>
          <a:lstStyle/>
          <a:p>
            <a:r>
              <a:rPr lang="fr-FR" dirty="0"/>
              <a:t>Hadoop	</a:t>
            </a:r>
          </a:p>
        </p:txBody>
      </p:sp>
      <p:sp>
        <p:nvSpPr>
          <p:cNvPr id="3" name="Espace réservé du contenu 2">
            <a:extLst>
              <a:ext uri="{FF2B5EF4-FFF2-40B4-BE49-F238E27FC236}">
                <a16:creationId xmlns:a16="http://schemas.microsoft.com/office/drawing/2014/main" id="{511E83AB-BFD0-41F9-B367-5330F1A9E3CB}"/>
              </a:ext>
            </a:extLst>
          </p:cNvPr>
          <p:cNvSpPr>
            <a:spLocks noGrp="1"/>
          </p:cNvSpPr>
          <p:nvPr>
            <p:ph idx="1"/>
          </p:nvPr>
        </p:nvSpPr>
        <p:spPr/>
        <p:txBody>
          <a:bodyPr>
            <a:normAutofit lnSpcReduction="10000"/>
          </a:bodyPr>
          <a:lstStyle/>
          <a:p>
            <a:pPr marL="0" indent="0">
              <a:buNone/>
            </a:pPr>
            <a:r>
              <a:rPr lang="fr-FR" dirty="0"/>
              <a:t>Objectif : </a:t>
            </a:r>
          </a:p>
          <a:p>
            <a:pPr marL="0" indent="0">
              <a:buNone/>
            </a:pPr>
            <a:endParaRPr lang="fr-FR" dirty="0"/>
          </a:p>
          <a:p>
            <a:pPr algn="just"/>
            <a:r>
              <a:rPr lang="fr-FR" dirty="0"/>
              <a:t>Stocker et traiter des volumes de données très importantes.</a:t>
            </a:r>
          </a:p>
          <a:p>
            <a:pPr algn="just"/>
            <a:r>
              <a:rPr lang="fr-FR" dirty="0"/>
              <a:t>Le modèle de calcul distribue d’Hadoop permet de traiter rapidement le Big Data.</a:t>
            </a:r>
          </a:p>
          <a:p>
            <a:pPr algn="just"/>
            <a:r>
              <a:rPr lang="fr-FR" dirty="0"/>
              <a:t>Les données et les applications traitées sont protégées contre les échecs hardware.</a:t>
            </a:r>
          </a:p>
          <a:p>
            <a:pPr algn="just"/>
            <a:r>
              <a:rPr lang="fr-FR" dirty="0"/>
              <a:t>Si un nœud tombe ne panne, les tâches sont directement redirigées vers d’autres nœuds pour s’assurer que le calcul distribué n’échoue pas.</a:t>
            </a:r>
          </a:p>
          <a:p>
            <a:pPr marL="0" indent="0">
              <a:buNone/>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283964B1-E592-453A-B7CD-9DB9422A92E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B5B61C7-0419-4DD7-80D8-248295E3AB99}"/>
              </a:ext>
            </a:extLst>
          </p:cNvPr>
          <p:cNvSpPr>
            <a:spLocks noGrp="1"/>
          </p:cNvSpPr>
          <p:nvPr>
            <p:ph type="sldNum" sz="quarter" idx="12"/>
          </p:nvPr>
        </p:nvSpPr>
        <p:spPr/>
        <p:txBody>
          <a:bodyPr/>
          <a:lstStyle/>
          <a:p>
            <a:fld id="{90DF1D05-78F1-4EE7-8179-D06090A3B736}" type="slidenum">
              <a:rPr lang="fr-FR" smtClean="0"/>
              <a:t>47</a:t>
            </a:fld>
            <a:endParaRPr lang="fr-FR"/>
          </a:p>
        </p:txBody>
      </p:sp>
      <p:pic>
        <p:nvPicPr>
          <p:cNvPr id="7" name="Image 6">
            <a:extLst>
              <a:ext uri="{FF2B5EF4-FFF2-40B4-BE49-F238E27FC236}">
                <a16:creationId xmlns:a16="http://schemas.microsoft.com/office/drawing/2014/main" id="{CB2E0FBA-A415-4C07-BFB7-20490CCCF1B7}"/>
              </a:ext>
            </a:extLst>
          </p:cNvPr>
          <p:cNvPicPr>
            <a:picLocks noChangeAspect="1"/>
          </p:cNvPicPr>
          <p:nvPr/>
        </p:nvPicPr>
        <p:blipFill>
          <a:blip r:embed="rId2"/>
          <a:stretch>
            <a:fillRect/>
          </a:stretch>
        </p:blipFill>
        <p:spPr>
          <a:xfrm>
            <a:off x="9054465" y="627856"/>
            <a:ext cx="2724150" cy="800100"/>
          </a:xfrm>
          <a:prstGeom prst="rect">
            <a:avLst/>
          </a:prstGeom>
        </p:spPr>
      </p:pic>
    </p:spTree>
    <p:extLst>
      <p:ext uri="{BB962C8B-B14F-4D97-AF65-F5344CB8AC3E}">
        <p14:creationId xmlns:p14="http://schemas.microsoft.com/office/powerpoint/2010/main" val="2746930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3090F-E83C-41DD-B74C-9C03560A08BC}"/>
              </a:ext>
            </a:extLst>
          </p:cNvPr>
          <p:cNvSpPr>
            <a:spLocks noGrp="1"/>
          </p:cNvSpPr>
          <p:nvPr>
            <p:ph type="title"/>
          </p:nvPr>
        </p:nvSpPr>
        <p:spPr/>
        <p:txBody>
          <a:bodyPr/>
          <a:lstStyle/>
          <a:p>
            <a:r>
              <a:rPr lang="fr-FR" dirty="0"/>
              <a:t>Hadoop </a:t>
            </a:r>
            <a:r>
              <a:rPr lang="fr-FR" dirty="0" err="1"/>
              <a:t>Overview</a:t>
            </a:r>
            <a:endParaRPr lang="fr-FR" dirty="0"/>
          </a:p>
        </p:txBody>
      </p:sp>
      <p:sp>
        <p:nvSpPr>
          <p:cNvPr id="3" name="Espace réservé du contenu 2">
            <a:extLst>
              <a:ext uri="{FF2B5EF4-FFF2-40B4-BE49-F238E27FC236}">
                <a16:creationId xmlns:a16="http://schemas.microsoft.com/office/drawing/2014/main" id="{D440BA54-006B-4EF0-949C-105628802B10}"/>
              </a:ext>
            </a:extLst>
          </p:cNvPr>
          <p:cNvSpPr>
            <a:spLocks noGrp="1"/>
          </p:cNvSpPr>
          <p:nvPr>
            <p:ph idx="1"/>
          </p:nvPr>
        </p:nvSpPr>
        <p:spPr>
          <a:xfrm>
            <a:off x="838200" y="1822583"/>
            <a:ext cx="4282440" cy="4351338"/>
          </a:xfrm>
        </p:spPr>
        <p:txBody>
          <a:bodyPr/>
          <a:lstStyle/>
          <a:p>
            <a:r>
              <a:rPr lang="fr-FR" dirty="0"/>
              <a:t>Apache Hadoop </a:t>
            </a:r>
            <a:r>
              <a:rPr lang="fr-FR" dirty="0" err="1"/>
              <a:t>Ecosystem</a:t>
            </a:r>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64F59AE0-DC46-41A6-ADCE-DC814F3A904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0A7DB96-41FC-49D4-8E81-E01AED7CF310}"/>
              </a:ext>
            </a:extLst>
          </p:cNvPr>
          <p:cNvSpPr>
            <a:spLocks noGrp="1"/>
          </p:cNvSpPr>
          <p:nvPr>
            <p:ph type="sldNum" sz="quarter" idx="12"/>
          </p:nvPr>
        </p:nvSpPr>
        <p:spPr/>
        <p:txBody>
          <a:bodyPr/>
          <a:lstStyle/>
          <a:p>
            <a:fld id="{90DF1D05-78F1-4EE7-8179-D06090A3B736}" type="slidenum">
              <a:rPr lang="fr-FR" smtClean="0"/>
              <a:t>48</a:t>
            </a:fld>
            <a:endParaRPr lang="fr-FR"/>
          </a:p>
        </p:txBody>
      </p:sp>
      <p:pic>
        <p:nvPicPr>
          <p:cNvPr id="7" name="Image 6">
            <a:extLst>
              <a:ext uri="{FF2B5EF4-FFF2-40B4-BE49-F238E27FC236}">
                <a16:creationId xmlns:a16="http://schemas.microsoft.com/office/drawing/2014/main" id="{47BF2F44-260C-46EA-A50D-6D54E2F0DEB4}"/>
              </a:ext>
            </a:extLst>
          </p:cNvPr>
          <p:cNvPicPr>
            <a:picLocks noChangeAspect="1"/>
          </p:cNvPicPr>
          <p:nvPr/>
        </p:nvPicPr>
        <p:blipFill>
          <a:blip r:embed="rId2"/>
          <a:stretch>
            <a:fillRect/>
          </a:stretch>
        </p:blipFill>
        <p:spPr>
          <a:xfrm>
            <a:off x="5120640" y="404627"/>
            <a:ext cx="6724474" cy="5769293"/>
          </a:xfrm>
          <a:prstGeom prst="rect">
            <a:avLst/>
          </a:prstGeom>
        </p:spPr>
      </p:pic>
    </p:spTree>
    <p:extLst>
      <p:ext uri="{BB962C8B-B14F-4D97-AF65-F5344CB8AC3E}">
        <p14:creationId xmlns:p14="http://schemas.microsoft.com/office/powerpoint/2010/main" val="3243366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B5AD92-B888-43DF-B05E-C52D8A8C1E9E}"/>
              </a:ext>
            </a:extLst>
          </p:cNvPr>
          <p:cNvSpPr>
            <a:spLocks noGrp="1"/>
          </p:cNvSpPr>
          <p:nvPr>
            <p:ph type="title"/>
          </p:nvPr>
        </p:nvSpPr>
        <p:spPr/>
        <p:txBody>
          <a:bodyPr/>
          <a:lstStyle/>
          <a:p>
            <a:r>
              <a:rPr lang="fr-FR" dirty="0"/>
              <a:t>Hadoop</a:t>
            </a:r>
          </a:p>
        </p:txBody>
      </p:sp>
      <p:sp>
        <p:nvSpPr>
          <p:cNvPr id="3" name="Espace réservé du contenu 2">
            <a:extLst>
              <a:ext uri="{FF2B5EF4-FFF2-40B4-BE49-F238E27FC236}">
                <a16:creationId xmlns:a16="http://schemas.microsoft.com/office/drawing/2014/main" id="{84CBB3C4-B13E-4DEE-AE8D-9463E767E221}"/>
              </a:ext>
            </a:extLst>
          </p:cNvPr>
          <p:cNvSpPr>
            <a:spLocks noGrp="1"/>
          </p:cNvSpPr>
          <p:nvPr>
            <p:ph idx="1"/>
          </p:nvPr>
        </p:nvSpPr>
        <p:spPr/>
        <p:txBody>
          <a:bodyPr/>
          <a:lstStyle/>
          <a:p>
            <a:pPr marL="0" indent="0">
              <a:buNone/>
            </a:pPr>
            <a:r>
              <a:rPr lang="fr-FR" dirty="0"/>
              <a:t>Les limites d’Hadoop : </a:t>
            </a:r>
          </a:p>
          <a:p>
            <a:pPr marL="0" indent="0">
              <a:buNone/>
            </a:pPr>
            <a:endParaRPr lang="fr-FR" dirty="0"/>
          </a:p>
          <a:p>
            <a:pPr algn="just"/>
            <a:r>
              <a:rPr lang="fr-FR" dirty="0"/>
              <a:t>Difficile d’apprentissage.</a:t>
            </a:r>
          </a:p>
          <a:p>
            <a:pPr algn="just"/>
            <a:r>
              <a:rPr lang="fr-FR" dirty="0"/>
              <a:t> Trop lent pour l’analytique en temps réel.</a:t>
            </a:r>
          </a:p>
          <a:p>
            <a:pPr algn="just"/>
            <a:r>
              <a:rPr lang="fr-FR" dirty="0"/>
              <a:t>Pas assez bon sur l’analyse.</a:t>
            </a:r>
          </a:p>
          <a:p>
            <a:pPr algn="just"/>
            <a:r>
              <a:rPr lang="fr-FR" dirty="0"/>
              <a:t>Les couts de stockage explosent.</a:t>
            </a:r>
          </a:p>
          <a:p>
            <a:pPr>
              <a:buFontTx/>
              <a:buChar char="-"/>
            </a:pPr>
            <a:endParaRPr lang="fr-FR" dirty="0"/>
          </a:p>
        </p:txBody>
      </p:sp>
      <p:sp>
        <p:nvSpPr>
          <p:cNvPr id="4" name="Espace réservé du pied de page 3">
            <a:extLst>
              <a:ext uri="{FF2B5EF4-FFF2-40B4-BE49-F238E27FC236}">
                <a16:creationId xmlns:a16="http://schemas.microsoft.com/office/drawing/2014/main" id="{1B37A6F6-D39A-4E26-9C45-D80CB4AD7E1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6208E48-7486-49A9-98D4-C05F6A2BA1DF}"/>
              </a:ext>
            </a:extLst>
          </p:cNvPr>
          <p:cNvSpPr>
            <a:spLocks noGrp="1"/>
          </p:cNvSpPr>
          <p:nvPr>
            <p:ph type="sldNum" sz="quarter" idx="12"/>
          </p:nvPr>
        </p:nvSpPr>
        <p:spPr/>
        <p:txBody>
          <a:bodyPr/>
          <a:lstStyle/>
          <a:p>
            <a:fld id="{90DF1D05-78F1-4EE7-8179-D06090A3B736}" type="slidenum">
              <a:rPr lang="fr-FR" smtClean="0"/>
              <a:t>49</a:t>
            </a:fld>
            <a:endParaRPr lang="fr-FR"/>
          </a:p>
        </p:txBody>
      </p:sp>
      <p:pic>
        <p:nvPicPr>
          <p:cNvPr id="7" name="Image 6" descr="Une image contenant texte, clipart&#10;&#10;Description générée automatiquement">
            <a:extLst>
              <a:ext uri="{FF2B5EF4-FFF2-40B4-BE49-F238E27FC236}">
                <a16:creationId xmlns:a16="http://schemas.microsoft.com/office/drawing/2014/main" id="{F7946735-B745-47C4-9B59-F0EDA70B1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575" y="445335"/>
            <a:ext cx="3705225" cy="1177341"/>
          </a:xfrm>
          <a:prstGeom prst="rect">
            <a:avLst/>
          </a:prstGeom>
        </p:spPr>
      </p:pic>
    </p:spTree>
    <p:extLst>
      <p:ext uri="{BB962C8B-B14F-4D97-AF65-F5344CB8AC3E}">
        <p14:creationId xmlns:p14="http://schemas.microsoft.com/office/powerpoint/2010/main" val="335650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0D5CF2-48AA-49D2-95F4-3F0DA4A521F6}"/>
              </a:ext>
            </a:extLst>
          </p:cNvPr>
          <p:cNvSpPr>
            <a:spLocks noGrp="1"/>
          </p:cNvSpPr>
          <p:nvPr>
            <p:ph type="title"/>
          </p:nvPr>
        </p:nvSpPr>
        <p:spPr/>
        <p:txBody>
          <a:bodyPr/>
          <a:lstStyle/>
          <a:p>
            <a:r>
              <a:rPr lang="fr-FR" dirty="0"/>
              <a:t>ETL</a:t>
            </a:r>
          </a:p>
        </p:txBody>
      </p:sp>
      <p:sp>
        <p:nvSpPr>
          <p:cNvPr id="3" name="Espace réservé du contenu 2">
            <a:extLst>
              <a:ext uri="{FF2B5EF4-FFF2-40B4-BE49-F238E27FC236}">
                <a16:creationId xmlns:a16="http://schemas.microsoft.com/office/drawing/2014/main" id="{4555B2C1-5912-4F9B-9AA5-5C0628E7294C}"/>
              </a:ext>
            </a:extLst>
          </p:cNvPr>
          <p:cNvSpPr>
            <a:spLocks noGrp="1"/>
          </p:cNvSpPr>
          <p:nvPr>
            <p:ph idx="1"/>
          </p:nvPr>
        </p:nvSpPr>
        <p:spPr>
          <a:xfrm>
            <a:off x="838200" y="1825625"/>
            <a:ext cx="10515600" cy="4351338"/>
          </a:xfrm>
        </p:spPr>
        <p:txBody>
          <a:bodyPr/>
          <a:lstStyle/>
          <a:p>
            <a:pPr marL="0" indent="0">
              <a:buNone/>
            </a:pPr>
            <a:r>
              <a:rPr lang="fr-FR" dirty="0"/>
              <a:t>Comment ça marche ? </a:t>
            </a:r>
          </a:p>
          <a:p>
            <a:pPr marL="0" indent="0">
              <a:buNone/>
            </a:pPr>
            <a:endParaRPr lang="fr-FR" dirty="0"/>
          </a:p>
          <a:p>
            <a:pPr marL="0" indent="0">
              <a:buNone/>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75912B2D-0E5F-41C9-9D4E-CF4B4E33E03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406FBA7-C031-486E-9990-02CA6F5F6F4D}"/>
              </a:ext>
            </a:extLst>
          </p:cNvPr>
          <p:cNvSpPr>
            <a:spLocks noGrp="1"/>
          </p:cNvSpPr>
          <p:nvPr>
            <p:ph type="sldNum" sz="quarter" idx="12"/>
          </p:nvPr>
        </p:nvSpPr>
        <p:spPr/>
        <p:txBody>
          <a:bodyPr/>
          <a:lstStyle/>
          <a:p>
            <a:fld id="{90DF1D05-78F1-4EE7-8179-D06090A3B736}" type="slidenum">
              <a:rPr lang="fr-FR" smtClean="0"/>
              <a:t>5</a:t>
            </a:fld>
            <a:endParaRPr lang="fr-FR"/>
          </a:p>
        </p:txBody>
      </p:sp>
      <p:pic>
        <p:nvPicPr>
          <p:cNvPr id="9" name="Image 8">
            <a:extLst>
              <a:ext uri="{FF2B5EF4-FFF2-40B4-BE49-F238E27FC236}">
                <a16:creationId xmlns:a16="http://schemas.microsoft.com/office/drawing/2014/main" id="{F4FDF218-E40E-417C-A1A6-C97C99FB61C0}"/>
              </a:ext>
            </a:extLst>
          </p:cNvPr>
          <p:cNvPicPr>
            <a:picLocks noChangeAspect="1"/>
          </p:cNvPicPr>
          <p:nvPr/>
        </p:nvPicPr>
        <p:blipFill>
          <a:blip r:embed="rId2"/>
          <a:stretch>
            <a:fillRect/>
          </a:stretch>
        </p:blipFill>
        <p:spPr>
          <a:xfrm>
            <a:off x="2392680" y="2395828"/>
            <a:ext cx="7406640" cy="3597154"/>
          </a:xfrm>
          <a:prstGeom prst="rect">
            <a:avLst/>
          </a:prstGeom>
        </p:spPr>
      </p:pic>
    </p:spTree>
    <p:extLst>
      <p:ext uri="{BB962C8B-B14F-4D97-AF65-F5344CB8AC3E}">
        <p14:creationId xmlns:p14="http://schemas.microsoft.com/office/powerpoint/2010/main" val="12270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AAC59-C2BB-4583-90EE-4520952AF802}"/>
              </a:ext>
            </a:extLst>
          </p:cNvPr>
          <p:cNvSpPr>
            <a:spLocks noGrp="1"/>
          </p:cNvSpPr>
          <p:nvPr>
            <p:ph type="title"/>
          </p:nvPr>
        </p:nvSpPr>
        <p:spPr/>
        <p:txBody>
          <a:bodyPr/>
          <a:lstStyle/>
          <a:p>
            <a:r>
              <a:rPr lang="fr-FR" dirty="0"/>
              <a:t>Hadoop distribution</a:t>
            </a:r>
          </a:p>
        </p:txBody>
      </p:sp>
      <p:sp>
        <p:nvSpPr>
          <p:cNvPr id="4" name="Espace réservé du pied de page 3">
            <a:extLst>
              <a:ext uri="{FF2B5EF4-FFF2-40B4-BE49-F238E27FC236}">
                <a16:creationId xmlns:a16="http://schemas.microsoft.com/office/drawing/2014/main" id="{95786CF4-9764-4B44-987D-AA8BA88564C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AE9A0A-7701-4EC6-A46F-3BFA538EDBD1}"/>
              </a:ext>
            </a:extLst>
          </p:cNvPr>
          <p:cNvSpPr>
            <a:spLocks noGrp="1"/>
          </p:cNvSpPr>
          <p:nvPr>
            <p:ph type="sldNum" sz="quarter" idx="12"/>
          </p:nvPr>
        </p:nvSpPr>
        <p:spPr/>
        <p:txBody>
          <a:bodyPr/>
          <a:lstStyle/>
          <a:p>
            <a:fld id="{90DF1D05-78F1-4EE7-8179-D06090A3B736}" type="slidenum">
              <a:rPr lang="fr-FR" smtClean="0"/>
              <a:t>50</a:t>
            </a:fld>
            <a:endParaRPr lang="fr-FR"/>
          </a:p>
        </p:txBody>
      </p:sp>
      <p:sp>
        <p:nvSpPr>
          <p:cNvPr id="3" name="Espace réservé du contenu 2">
            <a:extLst>
              <a:ext uri="{FF2B5EF4-FFF2-40B4-BE49-F238E27FC236}">
                <a16:creationId xmlns:a16="http://schemas.microsoft.com/office/drawing/2014/main" id="{E3CD1032-F37A-4B06-9C40-DD8711507261}"/>
              </a:ext>
            </a:extLst>
          </p:cNvPr>
          <p:cNvSpPr>
            <a:spLocks noGrp="1"/>
          </p:cNvSpPr>
          <p:nvPr>
            <p:ph idx="1"/>
          </p:nvPr>
        </p:nvSpPr>
        <p:spPr>
          <a:xfrm>
            <a:off x="838200" y="1825625"/>
            <a:ext cx="4816642" cy="4351338"/>
          </a:xfrm>
        </p:spPr>
        <p:txBody>
          <a:bodyPr/>
          <a:lstStyle/>
          <a:p>
            <a:r>
              <a:rPr lang="fr-FR" dirty="0"/>
              <a:t>Top des vendeurs commerciaux de distributions</a:t>
            </a:r>
          </a:p>
          <a:p>
            <a:endParaRPr lang="fr-FR" dirty="0"/>
          </a:p>
          <a:p>
            <a:pPr algn="just"/>
            <a:r>
              <a:rPr lang="fr-FR" dirty="0"/>
              <a:t>Ces vendeurs ajoutent des fonctionnalités à Hadoop pour le support, en proposant une guidance et une assistance technique facilitant l’adoption d’Hadoop pour les entreprises.</a:t>
            </a:r>
          </a:p>
          <a:p>
            <a:endParaRPr lang="fr-FR" dirty="0"/>
          </a:p>
        </p:txBody>
      </p:sp>
      <p:pic>
        <p:nvPicPr>
          <p:cNvPr id="8" name="Espace réservé du contenu 6">
            <a:extLst>
              <a:ext uri="{FF2B5EF4-FFF2-40B4-BE49-F238E27FC236}">
                <a16:creationId xmlns:a16="http://schemas.microsoft.com/office/drawing/2014/main" id="{BE23CEBA-FD4A-4E59-9229-4AEC6FA80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2" y="681037"/>
            <a:ext cx="6335303" cy="5286626"/>
          </a:xfrm>
          <a:prstGeom prst="rect">
            <a:avLst/>
          </a:prstGeom>
        </p:spPr>
      </p:pic>
    </p:spTree>
    <p:extLst>
      <p:ext uri="{BB962C8B-B14F-4D97-AF65-F5344CB8AC3E}">
        <p14:creationId xmlns:p14="http://schemas.microsoft.com/office/powerpoint/2010/main" val="1851538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3ABD7-C3CA-4807-A898-A0350CABF26C}"/>
              </a:ext>
            </a:extLst>
          </p:cNvPr>
          <p:cNvSpPr>
            <a:spLocks noGrp="1"/>
          </p:cNvSpPr>
          <p:nvPr>
            <p:ph type="title"/>
          </p:nvPr>
        </p:nvSpPr>
        <p:spPr/>
        <p:txBody>
          <a:bodyPr/>
          <a:lstStyle/>
          <a:p>
            <a:r>
              <a:rPr lang="fr-FR" dirty="0"/>
              <a:t>Big Data – Intégration </a:t>
            </a:r>
          </a:p>
        </p:txBody>
      </p:sp>
      <p:sp>
        <p:nvSpPr>
          <p:cNvPr id="3" name="Espace réservé du contenu 2">
            <a:extLst>
              <a:ext uri="{FF2B5EF4-FFF2-40B4-BE49-F238E27FC236}">
                <a16:creationId xmlns:a16="http://schemas.microsoft.com/office/drawing/2014/main" id="{F78BB80A-DCE1-4F16-B27B-3DA6DC1D5ABD}"/>
              </a:ext>
            </a:extLst>
          </p:cNvPr>
          <p:cNvSpPr>
            <a:spLocks noGrp="1"/>
          </p:cNvSpPr>
          <p:nvPr>
            <p:ph idx="1"/>
          </p:nvPr>
        </p:nvSpPr>
        <p:spPr>
          <a:xfrm>
            <a:off x="838200" y="1825625"/>
            <a:ext cx="3444551" cy="4351338"/>
          </a:xfrm>
        </p:spPr>
        <p:txBody>
          <a:bodyPr/>
          <a:lstStyle/>
          <a:p>
            <a:r>
              <a:rPr lang="fr-FR" dirty="0"/>
              <a:t>Plus il y a de nœud, plus il y a de puissance</a:t>
            </a:r>
          </a:p>
          <a:p>
            <a:endParaRPr lang="fr-FR" dirty="0"/>
          </a:p>
          <a:p>
            <a:r>
              <a:rPr lang="fr-FR" dirty="0"/>
              <a:t>Avantage : Redémarrage à chaud </a:t>
            </a:r>
          </a:p>
        </p:txBody>
      </p:sp>
      <p:sp>
        <p:nvSpPr>
          <p:cNvPr id="4" name="Espace réservé du pied de page 3">
            <a:extLst>
              <a:ext uri="{FF2B5EF4-FFF2-40B4-BE49-F238E27FC236}">
                <a16:creationId xmlns:a16="http://schemas.microsoft.com/office/drawing/2014/main" id="{7EF12D0D-CE27-4179-8B58-6CB2FDC3E99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DA3A920-F35D-4C88-80FA-262761129F34}"/>
              </a:ext>
            </a:extLst>
          </p:cNvPr>
          <p:cNvSpPr>
            <a:spLocks noGrp="1"/>
          </p:cNvSpPr>
          <p:nvPr>
            <p:ph type="sldNum" sz="quarter" idx="12"/>
          </p:nvPr>
        </p:nvSpPr>
        <p:spPr/>
        <p:txBody>
          <a:bodyPr/>
          <a:lstStyle/>
          <a:p>
            <a:fld id="{90DF1D05-78F1-4EE7-8179-D06090A3B736}" type="slidenum">
              <a:rPr lang="fr-FR" smtClean="0"/>
              <a:t>51</a:t>
            </a:fld>
            <a:endParaRPr lang="fr-FR"/>
          </a:p>
        </p:txBody>
      </p:sp>
      <p:pic>
        <p:nvPicPr>
          <p:cNvPr id="9" name="Image 8">
            <a:extLst>
              <a:ext uri="{FF2B5EF4-FFF2-40B4-BE49-F238E27FC236}">
                <a16:creationId xmlns:a16="http://schemas.microsoft.com/office/drawing/2014/main" id="{FFC2CB07-1721-4C0A-998B-07CC07766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983" y="1494950"/>
            <a:ext cx="7257691" cy="4682013"/>
          </a:xfrm>
          <a:prstGeom prst="rect">
            <a:avLst/>
          </a:prstGeom>
        </p:spPr>
      </p:pic>
    </p:spTree>
    <p:extLst>
      <p:ext uri="{BB962C8B-B14F-4D97-AF65-F5344CB8AC3E}">
        <p14:creationId xmlns:p14="http://schemas.microsoft.com/office/powerpoint/2010/main" val="1905713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8C37E7-93AD-41F2-9976-17DBDFBEE5BC}"/>
              </a:ext>
            </a:extLst>
          </p:cNvPr>
          <p:cNvSpPr>
            <a:spLocks noGrp="1"/>
          </p:cNvSpPr>
          <p:nvPr>
            <p:ph type="title"/>
          </p:nvPr>
        </p:nvSpPr>
        <p:spPr/>
        <p:txBody>
          <a:bodyPr/>
          <a:lstStyle/>
          <a:p>
            <a:r>
              <a:rPr lang="fr-FR" dirty="0"/>
              <a:t>Marketing </a:t>
            </a:r>
            <a:r>
              <a:rPr lang="fr-FR" dirty="0" err="1"/>
              <a:t>Technology</a:t>
            </a:r>
            <a:r>
              <a:rPr lang="fr-FR" dirty="0"/>
              <a:t> </a:t>
            </a:r>
            <a:r>
              <a:rPr lang="fr-FR" dirty="0" err="1"/>
              <a:t>Landscope</a:t>
            </a:r>
            <a:endParaRPr lang="fr-FR" dirty="0"/>
          </a:p>
        </p:txBody>
      </p:sp>
      <p:sp>
        <p:nvSpPr>
          <p:cNvPr id="3" name="Espace réservé du contenu 2">
            <a:extLst>
              <a:ext uri="{FF2B5EF4-FFF2-40B4-BE49-F238E27FC236}">
                <a16:creationId xmlns:a16="http://schemas.microsoft.com/office/drawing/2014/main" id="{BAE94F40-738C-49CA-975E-54C11465C833}"/>
              </a:ext>
            </a:extLst>
          </p:cNvPr>
          <p:cNvSpPr>
            <a:spLocks noGrp="1"/>
          </p:cNvSpPr>
          <p:nvPr>
            <p:ph idx="1"/>
          </p:nvPr>
        </p:nvSpPr>
        <p:spPr/>
        <p:txBody>
          <a:bodyPr/>
          <a:lstStyle/>
          <a:p>
            <a:r>
              <a:rPr lang="fr-FR" dirty="0"/>
              <a:t>Golden record </a:t>
            </a:r>
          </a:p>
          <a:p>
            <a:pPr marL="0" indent="0">
              <a:buNone/>
            </a:pPr>
            <a:endParaRPr lang="fr-FR" dirty="0"/>
          </a:p>
          <a:p>
            <a:pPr>
              <a:buFontTx/>
              <a:buChar char="-"/>
            </a:pPr>
            <a:r>
              <a:rPr lang="fr-FR" dirty="0"/>
              <a:t>Sort une table propre </a:t>
            </a:r>
          </a:p>
          <a:p>
            <a:pPr>
              <a:buFontTx/>
              <a:buChar char="-"/>
            </a:pPr>
            <a:r>
              <a:rPr lang="fr-FR" dirty="0"/>
              <a:t>Avoir un seul enregistrement pour un attribut</a:t>
            </a:r>
          </a:p>
          <a:p>
            <a:pPr>
              <a:buFontTx/>
              <a:buChar char="-"/>
            </a:pPr>
            <a:r>
              <a:rPr lang="fr-FR" dirty="0"/>
              <a:t>Une seule table, un algorithme s’occupe à 99,1% du travail, le reste c’est un data steward qui le fait</a:t>
            </a:r>
          </a:p>
          <a:p>
            <a:pPr>
              <a:buFontTx/>
              <a:buChar char="-"/>
            </a:pPr>
            <a:r>
              <a:rPr lang="fr-FR" dirty="0"/>
              <a:t>Compare les chaînes de caractère</a:t>
            </a:r>
          </a:p>
          <a:p>
            <a:pPr>
              <a:buFontTx/>
              <a:buChar char="-"/>
            </a:pPr>
            <a:endParaRPr lang="fr-FR" dirty="0"/>
          </a:p>
          <a:p>
            <a:pPr>
              <a:buFontTx/>
              <a:buChar char="-"/>
            </a:pPr>
            <a:endParaRPr lang="fr-FR" dirty="0"/>
          </a:p>
        </p:txBody>
      </p:sp>
      <p:sp>
        <p:nvSpPr>
          <p:cNvPr id="4" name="Espace réservé du pied de page 3">
            <a:extLst>
              <a:ext uri="{FF2B5EF4-FFF2-40B4-BE49-F238E27FC236}">
                <a16:creationId xmlns:a16="http://schemas.microsoft.com/office/drawing/2014/main" id="{74663FA3-C19A-4B3E-8511-3828CEF6084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49A85CC-F391-4AFE-BCA0-B9472772DAED}"/>
              </a:ext>
            </a:extLst>
          </p:cNvPr>
          <p:cNvSpPr>
            <a:spLocks noGrp="1"/>
          </p:cNvSpPr>
          <p:nvPr>
            <p:ph type="sldNum" sz="quarter" idx="12"/>
          </p:nvPr>
        </p:nvSpPr>
        <p:spPr/>
        <p:txBody>
          <a:bodyPr/>
          <a:lstStyle/>
          <a:p>
            <a:fld id="{90DF1D05-78F1-4EE7-8179-D06090A3B736}" type="slidenum">
              <a:rPr lang="fr-FR" smtClean="0"/>
              <a:t>52</a:t>
            </a:fld>
            <a:endParaRPr lang="fr-FR"/>
          </a:p>
        </p:txBody>
      </p:sp>
    </p:spTree>
    <p:extLst>
      <p:ext uri="{BB962C8B-B14F-4D97-AF65-F5344CB8AC3E}">
        <p14:creationId xmlns:p14="http://schemas.microsoft.com/office/powerpoint/2010/main" val="4284724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F08036-74D8-4492-AF49-0B8E1E763B3B}"/>
              </a:ext>
            </a:extLst>
          </p:cNvPr>
          <p:cNvSpPr>
            <a:spLocks noGrp="1"/>
          </p:cNvSpPr>
          <p:nvPr>
            <p:ph type="title"/>
          </p:nvPr>
        </p:nvSpPr>
        <p:spPr/>
        <p:txBody>
          <a:bodyPr/>
          <a:lstStyle/>
          <a:p>
            <a:r>
              <a:rPr lang="fr-FR" dirty="0"/>
              <a:t>Hadoop</a:t>
            </a:r>
          </a:p>
        </p:txBody>
      </p:sp>
      <p:sp>
        <p:nvSpPr>
          <p:cNvPr id="3" name="Espace réservé du contenu 2">
            <a:extLst>
              <a:ext uri="{FF2B5EF4-FFF2-40B4-BE49-F238E27FC236}">
                <a16:creationId xmlns:a16="http://schemas.microsoft.com/office/drawing/2014/main" id="{C22F9D13-FFA6-49FC-982E-9E591FDC5AC5}"/>
              </a:ext>
            </a:extLst>
          </p:cNvPr>
          <p:cNvSpPr>
            <a:spLocks noGrp="1"/>
          </p:cNvSpPr>
          <p:nvPr>
            <p:ph idx="1"/>
          </p:nvPr>
        </p:nvSpPr>
        <p:spPr/>
        <p:txBody>
          <a:bodyPr/>
          <a:lstStyle/>
          <a:p>
            <a:pPr marL="0" indent="0">
              <a:buNone/>
            </a:pPr>
            <a:r>
              <a:rPr lang="fr-FR" dirty="0"/>
              <a:t>Limites de Hadoop : </a:t>
            </a:r>
          </a:p>
          <a:p>
            <a:pPr marL="0" indent="0">
              <a:buNone/>
            </a:pPr>
            <a:endParaRPr lang="fr-FR" dirty="0"/>
          </a:p>
          <a:p>
            <a:r>
              <a:rPr lang="fr-FR" dirty="0"/>
              <a:t>La courbe d’apprentissage</a:t>
            </a:r>
          </a:p>
          <a:p>
            <a:r>
              <a:rPr lang="fr-FR" dirty="0"/>
              <a:t>Performance pour les volumes </a:t>
            </a:r>
            <a:r>
              <a:rPr lang="fr-FR" dirty="0" err="1"/>
              <a:t>Big</a:t>
            </a:r>
            <a:r>
              <a:rPr lang="fr-FR" dirty="0"/>
              <a:t> Data</a:t>
            </a:r>
          </a:p>
          <a:p>
            <a:r>
              <a:rPr lang="fr-FR" dirty="0"/>
              <a:t>Les coûts du stockage explosent : pour traiter</a:t>
            </a:r>
          </a:p>
          <a:p>
            <a:r>
              <a:rPr lang="fr-FR" dirty="0"/>
              <a:t>Trop lent pour l’analytique en temps réel</a:t>
            </a:r>
          </a:p>
          <a:p>
            <a:pPr>
              <a:buFontTx/>
              <a:buChar char="-"/>
            </a:pP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5762A00E-612D-4E4D-B8D1-D899CFF843C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1C09C27-B275-4597-8045-5EF4C0BDE2FC}"/>
              </a:ext>
            </a:extLst>
          </p:cNvPr>
          <p:cNvSpPr>
            <a:spLocks noGrp="1"/>
          </p:cNvSpPr>
          <p:nvPr>
            <p:ph type="sldNum" sz="quarter" idx="12"/>
          </p:nvPr>
        </p:nvSpPr>
        <p:spPr/>
        <p:txBody>
          <a:bodyPr/>
          <a:lstStyle/>
          <a:p>
            <a:fld id="{90DF1D05-78F1-4EE7-8179-D06090A3B736}" type="slidenum">
              <a:rPr lang="fr-FR" smtClean="0"/>
              <a:t>53</a:t>
            </a:fld>
            <a:endParaRPr lang="fr-FR"/>
          </a:p>
        </p:txBody>
      </p:sp>
    </p:spTree>
    <p:extLst>
      <p:ext uri="{BB962C8B-B14F-4D97-AF65-F5344CB8AC3E}">
        <p14:creationId xmlns:p14="http://schemas.microsoft.com/office/powerpoint/2010/main" val="2386795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7C161D-4C90-4FB9-B880-3323279F3127}"/>
              </a:ext>
            </a:extLst>
          </p:cNvPr>
          <p:cNvSpPr>
            <a:spLocks noGrp="1"/>
          </p:cNvSpPr>
          <p:nvPr>
            <p:ph type="title"/>
          </p:nvPr>
        </p:nvSpPr>
        <p:spPr/>
        <p:txBody>
          <a:bodyPr/>
          <a:lstStyle/>
          <a:p>
            <a:r>
              <a:rPr lang="fr-FR" dirty="0"/>
              <a:t>Solution Spark</a:t>
            </a:r>
          </a:p>
        </p:txBody>
      </p:sp>
      <p:sp>
        <p:nvSpPr>
          <p:cNvPr id="3" name="Espace réservé du contenu 2">
            <a:extLst>
              <a:ext uri="{FF2B5EF4-FFF2-40B4-BE49-F238E27FC236}">
                <a16:creationId xmlns:a16="http://schemas.microsoft.com/office/drawing/2014/main" id="{7F09DD2C-F38E-4453-97B2-98C9FA38115E}"/>
              </a:ext>
            </a:extLst>
          </p:cNvPr>
          <p:cNvSpPr>
            <a:spLocks noGrp="1"/>
          </p:cNvSpPr>
          <p:nvPr>
            <p:ph idx="1"/>
          </p:nvPr>
        </p:nvSpPr>
        <p:spPr/>
        <p:txBody>
          <a:bodyPr/>
          <a:lstStyle/>
          <a:p>
            <a:pPr algn="just"/>
            <a:r>
              <a:rPr lang="fr-FR" dirty="0"/>
              <a:t>Moteur de traitement de données dédié au Big Data.</a:t>
            </a:r>
          </a:p>
          <a:p>
            <a:pPr algn="just"/>
            <a:endParaRPr lang="fr-FR" dirty="0"/>
          </a:p>
          <a:p>
            <a:pPr algn="just"/>
            <a:r>
              <a:rPr lang="fr-FR" dirty="0"/>
              <a:t>Permet d’effectuer un traitement de larges volume de données de manière distribuée.</a:t>
            </a:r>
          </a:p>
          <a:p>
            <a:pPr algn="just"/>
            <a:endParaRPr lang="fr-FR" dirty="0"/>
          </a:p>
          <a:p>
            <a:pPr algn="just"/>
            <a:r>
              <a:rPr lang="fr-FR" dirty="0"/>
              <a:t>Fonctionne en mémoire, 100x plus rapide que Hadoop.</a:t>
            </a:r>
          </a:p>
          <a:p>
            <a:pPr algn="just"/>
            <a:endParaRPr lang="fr-FR" dirty="0"/>
          </a:p>
          <a:p>
            <a:pPr algn="just"/>
            <a:r>
              <a:rPr lang="fr-FR" dirty="0"/>
              <a:t>Spark s’intègre facilement sur l’infrastructure Hadoop.</a:t>
            </a:r>
          </a:p>
          <a:p>
            <a:endParaRPr lang="fr-FR" dirty="0"/>
          </a:p>
        </p:txBody>
      </p:sp>
      <p:sp>
        <p:nvSpPr>
          <p:cNvPr id="4" name="Espace réservé du pied de page 3">
            <a:extLst>
              <a:ext uri="{FF2B5EF4-FFF2-40B4-BE49-F238E27FC236}">
                <a16:creationId xmlns:a16="http://schemas.microsoft.com/office/drawing/2014/main" id="{B8EAA168-6488-4352-BAAC-560198DB460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87F49D2-5A11-4DB2-9BA0-198E08C7049B}"/>
              </a:ext>
            </a:extLst>
          </p:cNvPr>
          <p:cNvSpPr>
            <a:spLocks noGrp="1"/>
          </p:cNvSpPr>
          <p:nvPr>
            <p:ph type="sldNum" sz="quarter" idx="12"/>
          </p:nvPr>
        </p:nvSpPr>
        <p:spPr/>
        <p:txBody>
          <a:bodyPr/>
          <a:lstStyle/>
          <a:p>
            <a:fld id="{90DF1D05-78F1-4EE7-8179-D06090A3B736}" type="slidenum">
              <a:rPr lang="fr-FR" smtClean="0"/>
              <a:t>54</a:t>
            </a:fld>
            <a:endParaRPr lang="fr-FR"/>
          </a:p>
        </p:txBody>
      </p:sp>
    </p:spTree>
    <p:extLst>
      <p:ext uri="{BB962C8B-B14F-4D97-AF65-F5344CB8AC3E}">
        <p14:creationId xmlns:p14="http://schemas.microsoft.com/office/powerpoint/2010/main" val="1959359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979314" y="1396289"/>
            <a:ext cx="4375586" cy="1325563"/>
          </a:xfrm>
        </p:spPr>
        <p:txBody>
          <a:bodyPr vert="horz" lIns="91440" tIns="45720" rIns="91440" bIns="45720" rtlCol="0">
            <a:normAutofit/>
          </a:bodyPr>
          <a:lstStyle/>
          <a:p>
            <a:r>
              <a:rPr lang="en-US" sz="5400" b="1" kern="1200" dirty="0">
                <a:latin typeface="+mj-lt"/>
                <a:ea typeface="+mj-ea"/>
                <a:cs typeface="+mj-cs"/>
              </a:rPr>
              <a:t>Cloud</a:t>
            </a:r>
          </a:p>
        </p:txBody>
      </p:sp>
      <p:sp>
        <p:nvSpPr>
          <p:cNvPr id="66" name="Freeform: Shape 65">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Image 38" descr="Arrière-plan abstrait de bleu lumineux">
            <a:extLst>
              <a:ext uri="{FF2B5EF4-FFF2-40B4-BE49-F238E27FC236}">
                <a16:creationId xmlns:a16="http://schemas.microsoft.com/office/drawing/2014/main" id="{C917D491-6940-4D8D-9700-1037519CFE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629" r="15872" b="1"/>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70" name="Freeform: Shape 69">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 12" descr="Fils de fibre optique">
            <a:extLst>
              <a:ext uri="{FF2B5EF4-FFF2-40B4-BE49-F238E27FC236}">
                <a16:creationId xmlns:a16="http://schemas.microsoft.com/office/drawing/2014/main" id="{892CF4BC-7B7D-4ED3-9EA6-EE645FCC10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84" r="6220" b="6"/>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11" name="Image 10" descr="Sphère de filet et boutons">
            <a:extLst>
              <a:ext uri="{FF2B5EF4-FFF2-40B4-BE49-F238E27FC236}">
                <a16:creationId xmlns:a16="http://schemas.microsoft.com/office/drawing/2014/main" id="{1DCEB5A1-3C74-4E37-8422-72CF5DDDF8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765" r="2" b="2"/>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35" name="Image 34" descr="Vue basse de nuages dans le ciel">
            <a:extLst>
              <a:ext uri="{FF2B5EF4-FFF2-40B4-BE49-F238E27FC236}">
                <a16:creationId xmlns:a16="http://schemas.microsoft.com/office/drawing/2014/main" id="{EE388A9D-9592-45C2-A115-C4326E1DA1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498" r="11805"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Espace réservé du contenu 2"/>
          <p:cNvSpPr>
            <a:spLocks noGrp="1"/>
          </p:cNvSpPr>
          <p:nvPr>
            <p:ph idx="1"/>
          </p:nvPr>
        </p:nvSpPr>
        <p:spPr>
          <a:xfrm>
            <a:off x="6979313" y="2871982"/>
            <a:ext cx="4375579" cy="3100193"/>
          </a:xfrm>
        </p:spPr>
        <p:txBody>
          <a:bodyPr vert="horz" lIns="91440" tIns="45720" rIns="91440" bIns="45720" rtlCol="0" anchor="t">
            <a:normAutofit/>
          </a:bodyPr>
          <a:lstStyle/>
          <a:p>
            <a:pPr marL="0" indent="0">
              <a:buNone/>
            </a:pPr>
            <a:endParaRPr lang="en-US" sz="1800" kern="1200" dirty="0">
              <a:latin typeface="+mn-lt"/>
              <a:ea typeface="+mn-ea"/>
              <a:cs typeface="+mn-cs"/>
            </a:endParaRPr>
          </a:p>
        </p:txBody>
      </p:sp>
      <p:sp>
        <p:nvSpPr>
          <p:cNvPr id="4" name="Espace réservé du pied de page 3"/>
          <p:cNvSpPr>
            <a:spLocks noGrp="1"/>
          </p:cNvSpPr>
          <p:nvPr>
            <p:ph type="ftr" sz="quarter" idx="11"/>
          </p:nvPr>
        </p:nvSpPr>
        <p:spPr>
          <a:xfrm>
            <a:off x="6291312" y="6199632"/>
            <a:ext cx="4542966" cy="365125"/>
          </a:xfrm>
        </p:spPr>
        <p:txBody>
          <a:bodyPr vert="horz" lIns="91440" tIns="45720" rIns="91440" bIns="45720" rtlCol="0">
            <a:normAutofit/>
          </a:bodyPr>
          <a:lstStyle/>
          <a:p>
            <a:pPr algn="r"/>
            <a:endParaRPr lang="en-US" sz="1100" kern="1200">
              <a:solidFill>
                <a:schemeClr val="tx1">
                  <a:alpha val="80000"/>
                </a:schemeClr>
              </a:solidFill>
              <a:latin typeface="+mn-lt"/>
              <a:ea typeface="+mn-ea"/>
              <a:cs typeface="+mn-cs"/>
            </a:endParaRPr>
          </a:p>
        </p:txBody>
      </p:sp>
      <p:sp>
        <p:nvSpPr>
          <p:cNvPr id="5" name="Espace réservé du numéro de diapositive 4"/>
          <p:cNvSpPr>
            <a:spLocks noGrp="1"/>
          </p:cNvSpPr>
          <p:nvPr>
            <p:ph type="sldNum" sz="quarter" idx="12"/>
          </p:nvPr>
        </p:nvSpPr>
        <p:spPr>
          <a:xfrm>
            <a:off x="11000232" y="6108192"/>
            <a:ext cx="548640" cy="548640"/>
          </a:xfrm>
          <a:prstGeom prst="ellipse">
            <a:avLst/>
          </a:prstGeom>
          <a:solidFill>
            <a:srgbClr val="254162"/>
          </a:solidFill>
        </p:spPr>
        <p:txBody>
          <a:bodyPr vert="horz" lIns="91440" tIns="45720" rIns="91440" bIns="45720" rtlCol="0" anchor="ctr">
            <a:normAutofit/>
          </a:bodyPr>
          <a:lstStyle/>
          <a:p>
            <a:pPr algn="ctr">
              <a:spcAft>
                <a:spcPts val="600"/>
              </a:spcAft>
            </a:pPr>
            <a:fld id="{90DF1D05-78F1-4EE7-8179-D06090A3B736}" type="slidenum">
              <a:rPr lang="en-US" sz="1500">
                <a:solidFill>
                  <a:srgbClr val="FFFFFF"/>
                </a:solidFill>
              </a:rPr>
              <a:pPr algn="ctr">
                <a:spcAft>
                  <a:spcPts val="600"/>
                </a:spcAft>
              </a:pPr>
              <a:t>55</a:t>
            </a:fld>
            <a:endParaRPr lang="en-US" sz="1500">
              <a:solidFill>
                <a:srgbClr val="FFFFFF"/>
              </a:solidFill>
            </a:endParaRPr>
          </a:p>
        </p:txBody>
      </p:sp>
    </p:spTree>
    <p:extLst>
      <p:ext uri="{BB962C8B-B14F-4D97-AF65-F5344CB8AC3E}">
        <p14:creationId xmlns:p14="http://schemas.microsoft.com/office/powerpoint/2010/main" val="2503282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760F2-7A34-4838-97AB-0AAF6B2F8831}"/>
              </a:ext>
            </a:extLst>
          </p:cNvPr>
          <p:cNvSpPr>
            <a:spLocks noGrp="1"/>
          </p:cNvSpPr>
          <p:nvPr>
            <p:ph type="title"/>
          </p:nvPr>
        </p:nvSpPr>
        <p:spPr/>
        <p:txBody>
          <a:bodyPr/>
          <a:lstStyle/>
          <a:p>
            <a:r>
              <a:rPr lang="fr-FR" dirty="0"/>
              <a:t>Cloud </a:t>
            </a:r>
            <a:r>
              <a:rPr lang="fr-FR" dirty="0" err="1"/>
              <a:t>computing</a:t>
            </a:r>
            <a:endParaRPr lang="fr-FR" dirty="0"/>
          </a:p>
        </p:txBody>
      </p:sp>
      <p:sp>
        <p:nvSpPr>
          <p:cNvPr id="3" name="Espace réservé du contenu 2">
            <a:extLst>
              <a:ext uri="{FF2B5EF4-FFF2-40B4-BE49-F238E27FC236}">
                <a16:creationId xmlns:a16="http://schemas.microsoft.com/office/drawing/2014/main" id="{BED5A850-5085-4100-B043-AAD96266C0C8}"/>
              </a:ext>
            </a:extLst>
          </p:cNvPr>
          <p:cNvSpPr>
            <a:spLocks noGrp="1"/>
          </p:cNvSpPr>
          <p:nvPr>
            <p:ph idx="1"/>
          </p:nvPr>
        </p:nvSpPr>
        <p:spPr>
          <a:xfrm>
            <a:off x="838200" y="1825625"/>
            <a:ext cx="5257800" cy="4351338"/>
          </a:xfrm>
        </p:spPr>
        <p:txBody>
          <a:bodyPr/>
          <a:lstStyle/>
          <a:p>
            <a:r>
              <a:rPr lang="fr-FR" dirty="0"/>
              <a:t>Le cloud </a:t>
            </a:r>
            <a:r>
              <a:rPr lang="fr-FR" dirty="0" err="1"/>
              <a:t>computing</a:t>
            </a:r>
            <a:r>
              <a:rPr lang="fr-FR" dirty="0"/>
              <a:t> est une plateforme proposant un espace de stockage</a:t>
            </a:r>
          </a:p>
          <a:p>
            <a:endParaRPr lang="fr-FR" dirty="0"/>
          </a:p>
          <a:p>
            <a:r>
              <a:rPr lang="fr-FR" dirty="0"/>
              <a:t>Voici les différents modèle de cloud </a:t>
            </a:r>
            <a:r>
              <a:rPr lang="fr-FR" dirty="0" err="1"/>
              <a:t>computing</a:t>
            </a:r>
            <a:endParaRPr lang="fr-FR" dirty="0"/>
          </a:p>
          <a:p>
            <a:endParaRPr lang="fr-FR" dirty="0"/>
          </a:p>
          <a:p>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ECC75EA8-4631-4DF8-97E8-13AE42BCA8B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D698458-7863-4243-97BC-EAD5648E8517}"/>
              </a:ext>
            </a:extLst>
          </p:cNvPr>
          <p:cNvSpPr>
            <a:spLocks noGrp="1"/>
          </p:cNvSpPr>
          <p:nvPr>
            <p:ph type="sldNum" sz="quarter" idx="12"/>
          </p:nvPr>
        </p:nvSpPr>
        <p:spPr/>
        <p:txBody>
          <a:bodyPr/>
          <a:lstStyle/>
          <a:p>
            <a:fld id="{90DF1D05-78F1-4EE7-8179-D06090A3B736}" type="slidenum">
              <a:rPr lang="fr-FR" smtClean="0"/>
              <a:t>56</a:t>
            </a:fld>
            <a:endParaRPr lang="fr-FR"/>
          </a:p>
        </p:txBody>
      </p:sp>
      <p:pic>
        <p:nvPicPr>
          <p:cNvPr id="10" name="Image 9">
            <a:extLst>
              <a:ext uri="{FF2B5EF4-FFF2-40B4-BE49-F238E27FC236}">
                <a16:creationId xmlns:a16="http://schemas.microsoft.com/office/drawing/2014/main" id="{A00D8DF5-F582-4A36-AAC4-482ADB424918}"/>
              </a:ext>
            </a:extLst>
          </p:cNvPr>
          <p:cNvPicPr>
            <a:picLocks noChangeAspect="1"/>
          </p:cNvPicPr>
          <p:nvPr/>
        </p:nvPicPr>
        <p:blipFill>
          <a:blip r:embed="rId2"/>
          <a:stretch>
            <a:fillRect/>
          </a:stretch>
        </p:blipFill>
        <p:spPr>
          <a:xfrm>
            <a:off x="6096000" y="1871662"/>
            <a:ext cx="5743575" cy="3114675"/>
          </a:xfrm>
          <a:prstGeom prst="rect">
            <a:avLst/>
          </a:prstGeom>
        </p:spPr>
      </p:pic>
    </p:spTree>
    <p:extLst>
      <p:ext uri="{BB962C8B-B14F-4D97-AF65-F5344CB8AC3E}">
        <p14:creationId xmlns:p14="http://schemas.microsoft.com/office/powerpoint/2010/main" val="504320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E3985D-FA7B-414B-8005-CA543FD56024}"/>
              </a:ext>
            </a:extLst>
          </p:cNvPr>
          <p:cNvSpPr>
            <a:spLocks noGrp="1"/>
          </p:cNvSpPr>
          <p:nvPr>
            <p:ph type="title"/>
          </p:nvPr>
        </p:nvSpPr>
        <p:spPr/>
        <p:txBody>
          <a:bodyPr/>
          <a:lstStyle/>
          <a:p>
            <a:r>
              <a:rPr lang="fr-FR" dirty="0"/>
              <a:t>Cloud </a:t>
            </a:r>
            <a:r>
              <a:rPr lang="fr-FR" dirty="0" err="1"/>
              <a:t>computing</a:t>
            </a:r>
            <a:endParaRPr lang="fr-FR" dirty="0"/>
          </a:p>
        </p:txBody>
      </p:sp>
      <p:sp>
        <p:nvSpPr>
          <p:cNvPr id="4" name="Espace réservé du pied de page 3">
            <a:extLst>
              <a:ext uri="{FF2B5EF4-FFF2-40B4-BE49-F238E27FC236}">
                <a16:creationId xmlns:a16="http://schemas.microsoft.com/office/drawing/2014/main" id="{698960E7-263B-45B1-9039-6CF40F27284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0786AA4-0B85-4936-B1C5-3F7E0E027D5F}"/>
              </a:ext>
            </a:extLst>
          </p:cNvPr>
          <p:cNvSpPr>
            <a:spLocks noGrp="1"/>
          </p:cNvSpPr>
          <p:nvPr>
            <p:ph type="sldNum" sz="quarter" idx="12"/>
          </p:nvPr>
        </p:nvSpPr>
        <p:spPr/>
        <p:txBody>
          <a:bodyPr/>
          <a:lstStyle/>
          <a:p>
            <a:fld id="{90DF1D05-78F1-4EE7-8179-D06090A3B736}" type="slidenum">
              <a:rPr lang="fr-FR" smtClean="0"/>
              <a:t>57</a:t>
            </a:fld>
            <a:endParaRPr lang="fr-FR"/>
          </a:p>
        </p:txBody>
      </p:sp>
      <p:sp>
        <p:nvSpPr>
          <p:cNvPr id="7" name="Espace réservé du contenu 6">
            <a:extLst>
              <a:ext uri="{FF2B5EF4-FFF2-40B4-BE49-F238E27FC236}">
                <a16:creationId xmlns:a16="http://schemas.microsoft.com/office/drawing/2014/main" id="{4C1B892D-B795-4683-8988-FF4D4386E446}"/>
              </a:ext>
            </a:extLst>
          </p:cNvPr>
          <p:cNvSpPr>
            <a:spLocks noGrp="1"/>
          </p:cNvSpPr>
          <p:nvPr>
            <p:ph idx="1"/>
          </p:nvPr>
        </p:nvSpPr>
        <p:spPr>
          <a:xfrm>
            <a:off x="838200" y="1825625"/>
            <a:ext cx="4114800" cy="4351338"/>
          </a:xfrm>
        </p:spPr>
        <p:txBody>
          <a:bodyPr>
            <a:normAutofit lnSpcReduction="10000"/>
          </a:bodyPr>
          <a:lstStyle/>
          <a:p>
            <a:pPr algn="just"/>
            <a:r>
              <a:rPr lang="fr-FR" dirty="0"/>
              <a:t>A ce jour, AWS est sans contestation leader en termes de part de marché.</a:t>
            </a:r>
          </a:p>
          <a:p>
            <a:pPr algn="just"/>
            <a:r>
              <a:rPr lang="fr-FR" dirty="0"/>
              <a:t>On observe tout de même au fil des années que le géant du e-commerce se voit chaque année perdre un peu plus de terrain au profit de Azure et de GCP.</a:t>
            </a:r>
          </a:p>
        </p:txBody>
      </p:sp>
      <p:pic>
        <p:nvPicPr>
          <p:cNvPr id="8" name="Espace réservé du contenu 5">
            <a:extLst>
              <a:ext uri="{FF2B5EF4-FFF2-40B4-BE49-F238E27FC236}">
                <a16:creationId xmlns:a16="http://schemas.microsoft.com/office/drawing/2014/main" id="{8A20CA4C-BAE1-44F5-A470-52074F6F3B52}"/>
              </a:ext>
            </a:extLst>
          </p:cNvPr>
          <p:cNvPicPr>
            <a:picLocks noChangeAspect="1"/>
          </p:cNvPicPr>
          <p:nvPr/>
        </p:nvPicPr>
        <p:blipFill>
          <a:blip r:embed="rId2"/>
          <a:stretch>
            <a:fillRect/>
          </a:stretch>
        </p:blipFill>
        <p:spPr>
          <a:xfrm>
            <a:off x="4826755" y="1690689"/>
            <a:ext cx="7036592" cy="4016622"/>
          </a:xfrm>
          <a:prstGeom prst="rect">
            <a:avLst/>
          </a:prstGeom>
        </p:spPr>
      </p:pic>
    </p:spTree>
    <p:extLst>
      <p:ext uri="{BB962C8B-B14F-4D97-AF65-F5344CB8AC3E}">
        <p14:creationId xmlns:p14="http://schemas.microsoft.com/office/powerpoint/2010/main" val="193628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2073B-2575-4D26-B303-1F6903B79A43}"/>
              </a:ext>
            </a:extLst>
          </p:cNvPr>
          <p:cNvSpPr>
            <a:spLocks noGrp="1"/>
          </p:cNvSpPr>
          <p:nvPr>
            <p:ph type="title"/>
          </p:nvPr>
        </p:nvSpPr>
        <p:spPr/>
        <p:txBody>
          <a:bodyPr/>
          <a:lstStyle/>
          <a:p>
            <a:r>
              <a:rPr lang="fr-FR" dirty="0"/>
              <a:t>Cloud </a:t>
            </a:r>
            <a:r>
              <a:rPr lang="fr-FR" dirty="0" err="1"/>
              <a:t>computing</a:t>
            </a:r>
            <a:endParaRPr lang="fr-FR" dirty="0"/>
          </a:p>
        </p:txBody>
      </p:sp>
      <p:sp>
        <p:nvSpPr>
          <p:cNvPr id="3" name="Espace réservé du contenu 2">
            <a:extLst>
              <a:ext uri="{FF2B5EF4-FFF2-40B4-BE49-F238E27FC236}">
                <a16:creationId xmlns:a16="http://schemas.microsoft.com/office/drawing/2014/main" id="{3ED66EB7-93C0-48A7-8430-72E6BC83A114}"/>
              </a:ext>
            </a:extLst>
          </p:cNvPr>
          <p:cNvSpPr>
            <a:spLocks noGrp="1"/>
          </p:cNvSpPr>
          <p:nvPr>
            <p:ph idx="1"/>
          </p:nvPr>
        </p:nvSpPr>
        <p:spPr>
          <a:xfrm>
            <a:off x="838200" y="1825625"/>
            <a:ext cx="5284569" cy="4351338"/>
          </a:xfrm>
        </p:spPr>
        <p:txBody>
          <a:bodyPr>
            <a:normAutofit fontScale="85000" lnSpcReduction="20000"/>
          </a:bodyPr>
          <a:lstStyle/>
          <a:p>
            <a:pPr marL="0" indent="0" algn="just">
              <a:buNone/>
            </a:pPr>
            <a:r>
              <a:rPr lang="fr-FR" sz="2400" dirty="0"/>
              <a:t>Liste des avantages du Cloud </a:t>
            </a:r>
            <a:r>
              <a:rPr lang="fr-FR" sz="2400" dirty="0" err="1"/>
              <a:t>computing</a:t>
            </a:r>
            <a:r>
              <a:rPr lang="fr-FR" sz="2400" dirty="0"/>
              <a:t> par rapport à la technologie sur site: </a:t>
            </a:r>
          </a:p>
          <a:p>
            <a:pPr marL="0" indent="0" algn="just">
              <a:buNone/>
            </a:pPr>
            <a:r>
              <a:rPr lang="fr-FR" sz="2400" dirty="0"/>
              <a:t>On-</a:t>
            </a:r>
            <a:r>
              <a:rPr lang="fr-FR" sz="2400" dirty="0" err="1"/>
              <a:t>Premises</a:t>
            </a:r>
            <a:r>
              <a:rPr lang="fr-FR" sz="2400" dirty="0"/>
              <a:t>:</a:t>
            </a:r>
          </a:p>
          <a:p>
            <a:pPr algn="just"/>
            <a:r>
              <a:rPr lang="fr-FR" sz="2400" dirty="0"/>
              <a:t>Un Contrôle total</a:t>
            </a:r>
          </a:p>
          <a:p>
            <a:pPr algn="just"/>
            <a:r>
              <a:rPr lang="fr-FR" sz="2400" dirty="0"/>
              <a:t>Version propre de la sécurité</a:t>
            </a:r>
          </a:p>
          <a:p>
            <a:pPr algn="just"/>
            <a:r>
              <a:rPr lang="fr-FR" sz="2400" dirty="0"/>
              <a:t>Problème de la conformité</a:t>
            </a:r>
          </a:p>
          <a:p>
            <a:pPr algn="just"/>
            <a:endParaRPr lang="fr-FR" sz="2400" dirty="0"/>
          </a:p>
          <a:p>
            <a:pPr marL="0" indent="0" algn="just">
              <a:buNone/>
            </a:pPr>
            <a:r>
              <a:rPr lang="fr-FR" sz="2400" dirty="0"/>
              <a:t>Cloud </a:t>
            </a:r>
            <a:r>
              <a:rPr lang="fr-FR" sz="2400" dirty="0" err="1"/>
              <a:t>Computing</a:t>
            </a:r>
            <a:r>
              <a:rPr lang="fr-FR" sz="2400" dirty="0"/>
              <a:t>:</a:t>
            </a:r>
          </a:p>
          <a:p>
            <a:pPr algn="just"/>
            <a:r>
              <a:rPr lang="fr-FR" sz="2400" dirty="0"/>
              <a:t>Economiser de l’argent de vos client.</a:t>
            </a:r>
          </a:p>
          <a:p>
            <a:pPr algn="just"/>
            <a:r>
              <a:rPr lang="fr-FR" sz="2400" dirty="0"/>
              <a:t>Accès à des services informatiques exclusifs.</a:t>
            </a:r>
          </a:p>
          <a:p>
            <a:pPr algn="just"/>
            <a:r>
              <a:rPr lang="fr-FR" sz="2400" dirty="0"/>
              <a:t>Stockage de données infini</a:t>
            </a:r>
          </a:p>
          <a:p>
            <a:pPr algn="just"/>
            <a:r>
              <a:rPr lang="fr-FR" sz="2400" dirty="0"/>
              <a:t>Economie sur l’espace de </a:t>
            </a:r>
            <a:r>
              <a:rPr lang="fr-FR" sz="2400" dirty="0" err="1"/>
              <a:t>burea</a:t>
            </a:r>
            <a:r>
              <a:rPr lang="fr-FR" sz="2400" dirty="0"/>
              <a:t>.</a:t>
            </a:r>
          </a:p>
          <a:p>
            <a:pPr algn="just"/>
            <a:r>
              <a:rPr lang="fr-FR" sz="2400" dirty="0"/>
              <a:t>Sécurité</a:t>
            </a:r>
          </a:p>
          <a:p>
            <a:endParaRPr lang="fr-FR" sz="2400" dirty="0"/>
          </a:p>
          <a:p>
            <a:endParaRPr lang="fr-FR" sz="2400" dirty="0"/>
          </a:p>
          <a:p>
            <a:endParaRPr lang="fr-FR" sz="2400" dirty="0"/>
          </a:p>
        </p:txBody>
      </p:sp>
      <p:sp>
        <p:nvSpPr>
          <p:cNvPr id="4" name="Espace réservé du pied de page 3">
            <a:extLst>
              <a:ext uri="{FF2B5EF4-FFF2-40B4-BE49-F238E27FC236}">
                <a16:creationId xmlns:a16="http://schemas.microsoft.com/office/drawing/2014/main" id="{A96FCEAE-10EF-42A3-88E1-6315FD3856B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837432C-50E2-4CA9-9946-A84C4D7FADF0}"/>
              </a:ext>
            </a:extLst>
          </p:cNvPr>
          <p:cNvSpPr>
            <a:spLocks noGrp="1"/>
          </p:cNvSpPr>
          <p:nvPr>
            <p:ph type="sldNum" sz="quarter" idx="12"/>
          </p:nvPr>
        </p:nvSpPr>
        <p:spPr/>
        <p:txBody>
          <a:bodyPr/>
          <a:lstStyle/>
          <a:p>
            <a:fld id="{90DF1D05-78F1-4EE7-8179-D06090A3B736}" type="slidenum">
              <a:rPr lang="fr-FR" smtClean="0"/>
              <a:t>58</a:t>
            </a:fld>
            <a:endParaRPr lang="fr-FR"/>
          </a:p>
        </p:txBody>
      </p:sp>
      <p:pic>
        <p:nvPicPr>
          <p:cNvPr id="8" name="Image 7">
            <a:extLst>
              <a:ext uri="{FF2B5EF4-FFF2-40B4-BE49-F238E27FC236}">
                <a16:creationId xmlns:a16="http://schemas.microsoft.com/office/drawing/2014/main" id="{2FC5EEB4-AA0C-40F0-B59A-A4E115E10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769" y="1690689"/>
            <a:ext cx="5661901" cy="4486274"/>
          </a:xfrm>
          <a:prstGeom prst="rect">
            <a:avLst/>
          </a:prstGeom>
        </p:spPr>
      </p:pic>
    </p:spTree>
    <p:extLst>
      <p:ext uri="{BB962C8B-B14F-4D97-AF65-F5344CB8AC3E}">
        <p14:creationId xmlns:p14="http://schemas.microsoft.com/office/powerpoint/2010/main" val="1331588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79A810-22E2-44A8-BD53-2A08E192A416}"/>
              </a:ext>
            </a:extLst>
          </p:cNvPr>
          <p:cNvSpPr>
            <a:spLocks noGrp="1"/>
          </p:cNvSpPr>
          <p:nvPr>
            <p:ph type="title"/>
          </p:nvPr>
        </p:nvSpPr>
        <p:spPr/>
        <p:txBody>
          <a:bodyPr/>
          <a:lstStyle/>
          <a:p>
            <a:r>
              <a:rPr lang="fr-FR" dirty="0"/>
              <a:t>Cloud </a:t>
            </a:r>
            <a:r>
              <a:rPr lang="fr-FR" dirty="0" err="1"/>
              <a:t>computing</a:t>
            </a:r>
            <a:r>
              <a:rPr lang="fr-FR" dirty="0"/>
              <a:t> </a:t>
            </a:r>
          </a:p>
        </p:txBody>
      </p:sp>
      <p:graphicFrame>
        <p:nvGraphicFramePr>
          <p:cNvPr id="6" name="Espace réservé du contenu 5">
            <a:extLst>
              <a:ext uri="{FF2B5EF4-FFF2-40B4-BE49-F238E27FC236}">
                <a16:creationId xmlns:a16="http://schemas.microsoft.com/office/drawing/2014/main" id="{D1A3631F-9835-4E47-B9FF-4F3F543B771F}"/>
              </a:ext>
            </a:extLst>
          </p:cNvPr>
          <p:cNvGraphicFramePr>
            <a:graphicFrameLocks noGrp="1"/>
          </p:cNvGraphicFramePr>
          <p:nvPr>
            <p:ph idx="1"/>
            <p:extLst>
              <p:ext uri="{D42A27DB-BD31-4B8C-83A1-F6EECF244321}">
                <p14:modId xmlns:p14="http://schemas.microsoft.com/office/powerpoint/2010/main" val="2159576698"/>
              </p:ext>
            </p:extLst>
          </p:nvPr>
        </p:nvGraphicFramePr>
        <p:xfrm>
          <a:off x="838200" y="2307763"/>
          <a:ext cx="10515600" cy="312229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49360477"/>
                    </a:ext>
                  </a:extLst>
                </a:gridCol>
                <a:gridCol w="5257800">
                  <a:extLst>
                    <a:ext uri="{9D8B030D-6E8A-4147-A177-3AD203B41FA5}">
                      <a16:colId xmlns:a16="http://schemas.microsoft.com/office/drawing/2014/main" val="2389241163"/>
                    </a:ext>
                  </a:extLst>
                </a:gridCol>
              </a:tblGrid>
              <a:tr h="370840">
                <a:tc>
                  <a:txBody>
                    <a:bodyPr/>
                    <a:lstStyle/>
                    <a:p>
                      <a:r>
                        <a:rPr lang="fr-FR" dirty="0"/>
                        <a:t>Avantages</a:t>
                      </a:r>
                    </a:p>
                  </a:txBody>
                  <a:tcPr/>
                </a:tc>
                <a:tc>
                  <a:txBody>
                    <a:bodyPr/>
                    <a:lstStyle/>
                    <a:p>
                      <a:r>
                        <a:rPr lang="fr-FR" dirty="0"/>
                        <a:t>Inconvénients</a:t>
                      </a:r>
                    </a:p>
                  </a:txBody>
                  <a:tcPr/>
                </a:tc>
                <a:extLst>
                  <a:ext uri="{0D108BD9-81ED-4DB2-BD59-A6C34878D82A}">
                    <a16:rowId xmlns:a16="http://schemas.microsoft.com/office/drawing/2014/main" val="2629267748"/>
                  </a:ext>
                </a:extLst>
              </a:tr>
              <a:tr h="370840">
                <a:tc>
                  <a:txBody>
                    <a:bodyPr/>
                    <a:lstStyle/>
                    <a:p>
                      <a:r>
                        <a:rPr lang="fr-FR" dirty="0"/>
                        <a:t>MAJ et évolutivité</a:t>
                      </a:r>
                    </a:p>
                  </a:txBody>
                  <a:tcPr/>
                </a:tc>
                <a:tc>
                  <a:txBody>
                    <a:bodyPr/>
                    <a:lstStyle/>
                    <a:p>
                      <a:r>
                        <a:rPr lang="fr-FR" dirty="0"/>
                        <a:t>La localisation et la sécurité des données  </a:t>
                      </a:r>
                    </a:p>
                  </a:txBody>
                  <a:tcPr/>
                </a:tc>
                <a:extLst>
                  <a:ext uri="{0D108BD9-81ED-4DB2-BD59-A6C34878D82A}">
                    <a16:rowId xmlns:a16="http://schemas.microsoft.com/office/drawing/2014/main" val="2517436006"/>
                  </a:ext>
                </a:extLst>
              </a:tr>
              <a:tr h="370840">
                <a:tc>
                  <a:txBody>
                    <a:bodyPr/>
                    <a:lstStyle/>
                    <a:p>
                      <a:r>
                        <a:rPr lang="fr-FR" dirty="0"/>
                        <a:t>Mise en commun des ressources</a:t>
                      </a:r>
                    </a:p>
                  </a:txBody>
                  <a:tcPr/>
                </a:tc>
                <a:tc>
                  <a:txBody>
                    <a:bodyPr/>
                    <a:lstStyle/>
                    <a:p>
                      <a:r>
                        <a:rPr lang="fr-FR" dirty="0"/>
                        <a:t>Le prix</a:t>
                      </a:r>
                    </a:p>
                  </a:txBody>
                  <a:tcPr/>
                </a:tc>
                <a:extLst>
                  <a:ext uri="{0D108BD9-81ED-4DB2-BD59-A6C34878D82A}">
                    <a16:rowId xmlns:a16="http://schemas.microsoft.com/office/drawing/2014/main" val="1127303744"/>
                  </a:ext>
                </a:extLst>
              </a:tr>
              <a:tr h="370840">
                <a:tc>
                  <a:txBody>
                    <a:bodyPr/>
                    <a:lstStyle/>
                    <a:p>
                      <a:r>
                        <a:rPr lang="fr-FR" dirty="0"/>
                        <a:t>Sécurité</a:t>
                      </a:r>
                    </a:p>
                  </a:txBody>
                  <a:tcPr/>
                </a:tc>
                <a:tc>
                  <a:txBody>
                    <a:bodyPr/>
                    <a:lstStyle/>
                    <a:p>
                      <a:r>
                        <a:rPr lang="fr-FR" dirty="0"/>
                        <a:t>Connexion internet</a:t>
                      </a:r>
                    </a:p>
                  </a:txBody>
                  <a:tcPr/>
                </a:tc>
                <a:extLst>
                  <a:ext uri="{0D108BD9-81ED-4DB2-BD59-A6C34878D82A}">
                    <a16:rowId xmlns:a16="http://schemas.microsoft.com/office/drawing/2014/main" val="203969134"/>
                  </a:ext>
                </a:extLst>
              </a:tr>
              <a:tr h="370840">
                <a:tc>
                  <a:txBody>
                    <a:bodyPr/>
                    <a:lstStyle/>
                    <a:p>
                      <a:r>
                        <a:rPr lang="fr-FR" dirty="0"/>
                        <a:t>Puissance de calcul</a:t>
                      </a:r>
                    </a:p>
                  </a:txBody>
                  <a:tcPr/>
                </a:tc>
                <a:tc>
                  <a:txBody>
                    <a:bodyPr/>
                    <a:lstStyle/>
                    <a:p>
                      <a:endParaRPr lang="fr-FR"/>
                    </a:p>
                  </a:txBody>
                  <a:tcPr/>
                </a:tc>
                <a:extLst>
                  <a:ext uri="{0D108BD9-81ED-4DB2-BD59-A6C34878D82A}">
                    <a16:rowId xmlns:a16="http://schemas.microsoft.com/office/drawing/2014/main" val="3066411313"/>
                  </a:ext>
                </a:extLst>
              </a:tr>
              <a:tr h="526415">
                <a:tc>
                  <a:txBody>
                    <a:bodyPr/>
                    <a:lstStyle/>
                    <a:p>
                      <a:r>
                        <a:rPr lang="fr-FR" dirty="0"/>
                        <a:t>Mobilité</a:t>
                      </a:r>
                    </a:p>
                  </a:txBody>
                  <a:tcPr/>
                </a:tc>
                <a:tc>
                  <a:txBody>
                    <a:bodyPr/>
                    <a:lstStyle/>
                    <a:p>
                      <a:endParaRPr lang="fr-FR"/>
                    </a:p>
                  </a:txBody>
                  <a:tcPr/>
                </a:tc>
                <a:extLst>
                  <a:ext uri="{0D108BD9-81ED-4DB2-BD59-A6C34878D82A}">
                    <a16:rowId xmlns:a16="http://schemas.microsoft.com/office/drawing/2014/main" val="2038136768"/>
                  </a:ext>
                </a:extLst>
              </a:tr>
              <a:tr h="370840">
                <a:tc>
                  <a:txBody>
                    <a:bodyPr/>
                    <a:lstStyle/>
                    <a:p>
                      <a:r>
                        <a:rPr lang="fr-FR" dirty="0"/>
                        <a:t>Flexibilité</a:t>
                      </a:r>
                    </a:p>
                  </a:txBody>
                  <a:tcPr/>
                </a:tc>
                <a:tc>
                  <a:txBody>
                    <a:bodyPr/>
                    <a:lstStyle/>
                    <a:p>
                      <a:endParaRPr lang="fr-FR"/>
                    </a:p>
                  </a:txBody>
                  <a:tcPr/>
                </a:tc>
                <a:extLst>
                  <a:ext uri="{0D108BD9-81ED-4DB2-BD59-A6C34878D82A}">
                    <a16:rowId xmlns:a16="http://schemas.microsoft.com/office/drawing/2014/main" val="1685428798"/>
                  </a:ext>
                </a:extLst>
              </a:tr>
              <a:tr h="370840">
                <a:tc>
                  <a:txBody>
                    <a:bodyPr/>
                    <a:lstStyle/>
                    <a:p>
                      <a:endParaRPr lang="fr-FR"/>
                    </a:p>
                  </a:txBody>
                  <a:tcPr/>
                </a:tc>
                <a:tc>
                  <a:txBody>
                    <a:bodyPr/>
                    <a:lstStyle/>
                    <a:p>
                      <a:endParaRPr lang="fr-FR" dirty="0"/>
                    </a:p>
                  </a:txBody>
                  <a:tcPr/>
                </a:tc>
                <a:extLst>
                  <a:ext uri="{0D108BD9-81ED-4DB2-BD59-A6C34878D82A}">
                    <a16:rowId xmlns:a16="http://schemas.microsoft.com/office/drawing/2014/main" val="1952519259"/>
                  </a:ext>
                </a:extLst>
              </a:tr>
            </a:tbl>
          </a:graphicData>
        </a:graphic>
      </p:graphicFrame>
      <p:sp>
        <p:nvSpPr>
          <p:cNvPr id="4" name="Espace réservé du pied de page 3">
            <a:extLst>
              <a:ext uri="{FF2B5EF4-FFF2-40B4-BE49-F238E27FC236}">
                <a16:creationId xmlns:a16="http://schemas.microsoft.com/office/drawing/2014/main" id="{3E0E50E1-23E7-445C-8F7B-A6E732FCA35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9DED8E3-7B80-4BFA-95BA-77D38E0D8472}"/>
              </a:ext>
            </a:extLst>
          </p:cNvPr>
          <p:cNvSpPr>
            <a:spLocks noGrp="1"/>
          </p:cNvSpPr>
          <p:nvPr>
            <p:ph type="sldNum" sz="quarter" idx="12"/>
          </p:nvPr>
        </p:nvSpPr>
        <p:spPr/>
        <p:txBody>
          <a:bodyPr/>
          <a:lstStyle/>
          <a:p>
            <a:fld id="{90DF1D05-78F1-4EE7-8179-D06090A3B736}" type="slidenum">
              <a:rPr lang="fr-FR" smtClean="0"/>
              <a:t>59</a:t>
            </a:fld>
            <a:endParaRPr lang="fr-FR"/>
          </a:p>
        </p:txBody>
      </p:sp>
    </p:spTree>
    <p:extLst>
      <p:ext uri="{BB962C8B-B14F-4D97-AF65-F5344CB8AC3E}">
        <p14:creationId xmlns:p14="http://schemas.microsoft.com/office/powerpoint/2010/main" val="8731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DBA9A8-7D54-409B-A9BC-4F3686F8E4CA}"/>
              </a:ext>
            </a:extLst>
          </p:cNvPr>
          <p:cNvSpPr>
            <a:spLocks noGrp="1"/>
          </p:cNvSpPr>
          <p:nvPr>
            <p:ph type="title"/>
          </p:nvPr>
        </p:nvSpPr>
        <p:spPr/>
        <p:txBody>
          <a:bodyPr/>
          <a:lstStyle/>
          <a:p>
            <a:r>
              <a:rPr lang="fr-FR" dirty="0"/>
              <a:t>Magic Quadrant</a:t>
            </a:r>
          </a:p>
        </p:txBody>
      </p:sp>
      <p:sp>
        <p:nvSpPr>
          <p:cNvPr id="3" name="Espace réservé du contenu 2">
            <a:extLst>
              <a:ext uri="{FF2B5EF4-FFF2-40B4-BE49-F238E27FC236}">
                <a16:creationId xmlns:a16="http://schemas.microsoft.com/office/drawing/2014/main" id="{9329E057-44C0-4421-8231-FD539F66264F}"/>
              </a:ext>
            </a:extLst>
          </p:cNvPr>
          <p:cNvSpPr>
            <a:spLocks noGrp="1"/>
          </p:cNvSpPr>
          <p:nvPr>
            <p:ph idx="1"/>
          </p:nvPr>
        </p:nvSpPr>
        <p:spPr/>
        <p:txBody>
          <a:bodyPr/>
          <a:lstStyle/>
          <a:p>
            <a:pPr algn="just"/>
            <a:r>
              <a:rPr lang="fr-FR" dirty="0"/>
              <a:t>Le Magic Quadrant est une analyse des entreprises technologiques par secteur qui se matérialise par un quadrant composé de 4 cases : leaders, </a:t>
            </a:r>
            <a:r>
              <a:rPr lang="fr-FR" dirty="0" err="1"/>
              <a:t>visionaries</a:t>
            </a:r>
            <a:r>
              <a:rPr lang="fr-FR" dirty="0"/>
              <a:t>, niche </a:t>
            </a:r>
            <a:r>
              <a:rPr lang="fr-FR" dirty="0" err="1"/>
              <a:t>players</a:t>
            </a:r>
            <a:r>
              <a:rPr lang="fr-FR" dirty="0"/>
              <a:t> et challengers.</a:t>
            </a:r>
          </a:p>
          <a:p>
            <a:pPr algn="just"/>
            <a:endParaRPr lang="fr-FR" dirty="0"/>
          </a:p>
          <a:p>
            <a:pPr algn="just"/>
            <a:r>
              <a:rPr lang="fr-FR" dirty="0"/>
              <a:t>Le </a:t>
            </a:r>
            <a:r>
              <a:rPr lang="fr-FR" dirty="0" err="1"/>
              <a:t>quandrant</a:t>
            </a:r>
            <a:r>
              <a:rPr lang="fr-FR" dirty="0"/>
              <a:t> sert à comprendre rapidement le marché étudié grâce à son aspect visuel qui déroule de l’analyse détaillée. Le quadrant se matérialise selon l’illustration : voir slide suivant</a:t>
            </a:r>
          </a:p>
        </p:txBody>
      </p:sp>
      <p:sp>
        <p:nvSpPr>
          <p:cNvPr id="4" name="Espace réservé du pied de page 3">
            <a:extLst>
              <a:ext uri="{FF2B5EF4-FFF2-40B4-BE49-F238E27FC236}">
                <a16:creationId xmlns:a16="http://schemas.microsoft.com/office/drawing/2014/main" id="{B02E2AA8-C149-4C90-8E2D-83EFC7047F2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CF00C9E-E8CF-4636-847F-C343DA2870B7}"/>
              </a:ext>
            </a:extLst>
          </p:cNvPr>
          <p:cNvSpPr>
            <a:spLocks noGrp="1"/>
          </p:cNvSpPr>
          <p:nvPr>
            <p:ph type="sldNum" sz="quarter" idx="12"/>
          </p:nvPr>
        </p:nvSpPr>
        <p:spPr/>
        <p:txBody>
          <a:bodyPr/>
          <a:lstStyle/>
          <a:p>
            <a:fld id="{90DF1D05-78F1-4EE7-8179-D06090A3B736}" type="slidenum">
              <a:rPr lang="fr-FR" smtClean="0"/>
              <a:t>6</a:t>
            </a:fld>
            <a:endParaRPr lang="fr-FR"/>
          </a:p>
        </p:txBody>
      </p:sp>
    </p:spTree>
    <p:extLst>
      <p:ext uri="{BB962C8B-B14F-4D97-AF65-F5344CB8AC3E}">
        <p14:creationId xmlns:p14="http://schemas.microsoft.com/office/powerpoint/2010/main" val="3040886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 de cloud faire un truc plus jolie</a:t>
            </a: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460725203"/>
              </p:ext>
            </p:extLst>
          </p:nvPr>
        </p:nvGraphicFramePr>
        <p:xfrm>
          <a:off x="838200" y="1825625"/>
          <a:ext cx="10515600" cy="34798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424176005"/>
                    </a:ext>
                  </a:extLst>
                </a:gridCol>
                <a:gridCol w="3505200">
                  <a:extLst>
                    <a:ext uri="{9D8B030D-6E8A-4147-A177-3AD203B41FA5}">
                      <a16:colId xmlns:a16="http://schemas.microsoft.com/office/drawing/2014/main" val="3023071094"/>
                    </a:ext>
                  </a:extLst>
                </a:gridCol>
                <a:gridCol w="3505200">
                  <a:extLst>
                    <a:ext uri="{9D8B030D-6E8A-4147-A177-3AD203B41FA5}">
                      <a16:colId xmlns:a16="http://schemas.microsoft.com/office/drawing/2014/main" val="2847304800"/>
                    </a:ext>
                  </a:extLst>
                </a:gridCol>
              </a:tblGrid>
              <a:tr h="370840">
                <a:tc>
                  <a:txBody>
                    <a:bodyPr/>
                    <a:lstStyle/>
                    <a:p>
                      <a:pPr algn="ctr"/>
                      <a:r>
                        <a:rPr lang="fr-FR" dirty="0"/>
                        <a:t>Privé</a:t>
                      </a:r>
                    </a:p>
                  </a:txBody>
                  <a:tcPr/>
                </a:tc>
                <a:tc>
                  <a:txBody>
                    <a:bodyPr/>
                    <a:lstStyle/>
                    <a:p>
                      <a:pPr algn="ctr"/>
                      <a:r>
                        <a:rPr lang="fr-FR" dirty="0" err="1"/>
                        <a:t>Hybrid</a:t>
                      </a:r>
                      <a:endParaRPr lang="fr-FR" dirty="0"/>
                    </a:p>
                  </a:txBody>
                  <a:tcPr/>
                </a:tc>
                <a:tc>
                  <a:txBody>
                    <a:bodyPr/>
                    <a:lstStyle/>
                    <a:p>
                      <a:pPr algn="ctr"/>
                      <a:r>
                        <a:rPr lang="fr-FR" dirty="0"/>
                        <a:t>Public</a:t>
                      </a:r>
                    </a:p>
                  </a:txBody>
                  <a:tcPr/>
                </a:tc>
                <a:extLst>
                  <a:ext uri="{0D108BD9-81ED-4DB2-BD59-A6C34878D82A}">
                    <a16:rowId xmlns:a16="http://schemas.microsoft.com/office/drawing/2014/main" val="2405252739"/>
                  </a:ext>
                </a:extLst>
              </a:tr>
              <a:tr h="370840">
                <a:tc>
                  <a:txBody>
                    <a:bodyPr/>
                    <a:lstStyle/>
                    <a:p>
                      <a:pPr algn="l"/>
                      <a:r>
                        <a:rPr lang="fr-FR" dirty="0"/>
                        <a:t>Implémentation</a:t>
                      </a:r>
                      <a:r>
                        <a:rPr lang="fr-FR" baseline="0" dirty="0"/>
                        <a:t> de locataire simple</a:t>
                      </a:r>
                      <a:endParaRPr lang="fr-FR" dirty="0"/>
                    </a:p>
                  </a:txBody>
                  <a:tcPr/>
                </a:tc>
                <a:tc>
                  <a:txBody>
                    <a:bodyPr/>
                    <a:lstStyle/>
                    <a:p>
                      <a:pPr algn="l"/>
                      <a:r>
                        <a:rPr lang="fr-FR" dirty="0"/>
                        <a:t>Combinaison</a:t>
                      </a:r>
                      <a:r>
                        <a:rPr lang="fr-FR" baseline="0" dirty="0"/>
                        <a:t> pour privé et un ou plusieurs cloud publics</a:t>
                      </a:r>
                      <a:endParaRPr lang="fr-FR" dirty="0"/>
                    </a:p>
                  </a:txBody>
                  <a:tcPr/>
                </a:tc>
                <a:tc>
                  <a:txBody>
                    <a:bodyPr/>
                    <a:lstStyle/>
                    <a:p>
                      <a:pPr algn="l"/>
                      <a:r>
                        <a:rPr lang="fr-FR" dirty="0"/>
                        <a:t>Implémentation multi-locataires</a:t>
                      </a:r>
                    </a:p>
                  </a:txBody>
                  <a:tcPr/>
                </a:tc>
                <a:extLst>
                  <a:ext uri="{0D108BD9-81ED-4DB2-BD59-A6C34878D82A}">
                    <a16:rowId xmlns:a16="http://schemas.microsoft.com/office/drawing/2014/main" val="85372181"/>
                  </a:ext>
                </a:extLst>
              </a:tr>
              <a:tr h="370840">
                <a:tc>
                  <a:txBody>
                    <a:bodyPr/>
                    <a:lstStyle/>
                    <a:p>
                      <a:pPr algn="l"/>
                      <a:r>
                        <a:rPr lang="fr-FR" dirty="0"/>
                        <a:t>Détenu et exploité par l’organisation informatique</a:t>
                      </a:r>
                    </a:p>
                  </a:txBody>
                  <a:tcPr/>
                </a:tc>
                <a:tc>
                  <a:txBody>
                    <a:bodyPr/>
                    <a:lstStyle/>
                    <a:p>
                      <a:pPr algn="l"/>
                      <a:r>
                        <a:rPr lang="fr-FR" dirty="0"/>
                        <a:t>Permet à l’organisation informatique de devenir</a:t>
                      </a:r>
                      <a:r>
                        <a:rPr lang="fr-FR" baseline="0" dirty="0"/>
                        <a:t> des courtiers de services</a:t>
                      </a:r>
                      <a:endParaRPr lang="fr-FR" dirty="0"/>
                    </a:p>
                  </a:txBody>
                  <a:tcPr/>
                </a:tc>
                <a:tc>
                  <a:txBody>
                    <a:bodyPr/>
                    <a:lstStyle/>
                    <a:p>
                      <a:pPr algn="l"/>
                      <a:r>
                        <a:rPr lang="fr-FR" dirty="0"/>
                        <a:t>Détenu et exploité par le fournisseur de services</a:t>
                      </a:r>
                    </a:p>
                  </a:txBody>
                  <a:tcPr/>
                </a:tc>
                <a:extLst>
                  <a:ext uri="{0D108BD9-81ED-4DB2-BD59-A6C34878D82A}">
                    <a16:rowId xmlns:a16="http://schemas.microsoft.com/office/drawing/2014/main" val="2719221961"/>
                  </a:ext>
                </a:extLst>
              </a:tr>
              <a:tr h="370840">
                <a:tc>
                  <a:txBody>
                    <a:bodyPr/>
                    <a:lstStyle/>
                    <a:p>
                      <a:pPr algn="l"/>
                      <a:r>
                        <a:rPr lang="fr-FR" dirty="0"/>
                        <a:t>Définir</a:t>
                      </a:r>
                      <a:r>
                        <a:rPr lang="fr-FR" baseline="0" dirty="0"/>
                        <a:t> ses propres politiques de gestion des données</a:t>
                      </a:r>
                      <a:endParaRPr lang="fr-FR" dirty="0"/>
                    </a:p>
                  </a:txBody>
                  <a:tcPr/>
                </a:tc>
                <a:tc>
                  <a:txBody>
                    <a:bodyPr/>
                    <a:lstStyle/>
                    <a:p>
                      <a:pPr algn="l"/>
                      <a:endParaRPr lang="fr-FR"/>
                    </a:p>
                  </a:txBody>
                  <a:tcPr/>
                </a:tc>
                <a:tc>
                  <a:txBody>
                    <a:bodyPr/>
                    <a:lstStyle/>
                    <a:p>
                      <a:pPr algn="l"/>
                      <a:r>
                        <a:rPr lang="fr-FR" dirty="0"/>
                        <a:t>Lié</a:t>
                      </a:r>
                      <a:r>
                        <a:rPr lang="fr-FR" baseline="0" dirty="0"/>
                        <a:t> par des politiques de gestion des données multi-locataires</a:t>
                      </a:r>
                      <a:endParaRPr lang="fr-FR" dirty="0"/>
                    </a:p>
                  </a:txBody>
                  <a:tcPr/>
                </a:tc>
                <a:extLst>
                  <a:ext uri="{0D108BD9-81ED-4DB2-BD59-A6C34878D82A}">
                    <a16:rowId xmlns:a16="http://schemas.microsoft.com/office/drawing/2014/main" val="3218467537"/>
                  </a:ext>
                </a:extLst>
              </a:tr>
              <a:tr h="370840">
                <a:tc>
                  <a:txBody>
                    <a:bodyPr/>
                    <a:lstStyle/>
                    <a:p>
                      <a:pPr algn="l"/>
                      <a:r>
                        <a:rPr lang="fr-FR" dirty="0"/>
                        <a:t>Les self-services</a:t>
                      </a:r>
                      <a:r>
                        <a:rPr lang="fr-FR" baseline="0" dirty="0"/>
                        <a:t> et les capacités d’automatisation offrent une nouvelle agilité</a:t>
                      </a:r>
                      <a:endParaRPr lang="fr-FR" dirty="0"/>
                    </a:p>
                  </a:txBody>
                  <a:tcPr/>
                </a:tc>
                <a:tc>
                  <a:txBody>
                    <a:bodyPr/>
                    <a:lstStyle/>
                    <a:p>
                      <a:pPr algn="l"/>
                      <a:endParaRPr lang="fr-FR" dirty="0"/>
                    </a:p>
                  </a:txBody>
                  <a:tcPr/>
                </a:tc>
                <a:tc>
                  <a:txBody>
                    <a:bodyPr/>
                    <a:lstStyle/>
                    <a:p>
                      <a:pPr algn="l"/>
                      <a:r>
                        <a:rPr lang="fr-FR" dirty="0"/>
                        <a:t>Des capacités de libre-service</a:t>
                      </a:r>
                      <a:r>
                        <a:rPr lang="fr-FR" baseline="0" dirty="0"/>
                        <a:t> et d’automatisation similaires à celles du cloud privé</a:t>
                      </a:r>
                      <a:endParaRPr lang="fr-FR" dirty="0"/>
                    </a:p>
                  </a:txBody>
                  <a:tcPr/>
                </a:tc>
                <a:extLst>
                  <a:ext uri="{0D108BD9-81ED-4DB2-BD59-A6C34878D82A}">
                    <a16:rowId xmlns:a16="http://schemas.microsoft.com/office/drawing/2014/main" val="3151844066"/>
                  </a:ext>
                </a:extLst>
              </a:tr>
            </a:tbl>
          </a:graphicData>
        </a:graphic>
      </p:graphicFrame>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60</a:t>
            </a:fld>
            <a:endParaRPr lang="fr-FR"/>
          </a:p>
        </p:txBody>
      </p:sp>
    </p:spTree>
    <p:extLst>
      <p:ext uri="{BB962C8B-B14F-4D97-AF65-F5344CB8AC3E}">
        <p14:creationId xmlns:p14="http://schemas.microsoft.com/office/powerpoint/2010/main" val="9025703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and Security</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61</a:t>
            </a:fld>
            <a:endParaRPr lang="fr-FR"/>
          </a:p>
        </p:txBody>
      </p:sp>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780" y="1472700"/>
            <a:ext cx="4087620" cy="4351338"/>
          </a:xfrm>
        </p:spPr>
      </p:pic>
    </p:spTree>
    <p:extLst>
      <p:ext uri="{BB962C8B-B14F-4D97-AF65-F5344CB8AC3E}">
        <p14:creationId xmlns:p14="http://schemas.microsoft.com/office/powerpoint/2010/main" val="1131073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128368" y="4522156"/>
            <a:ext cx="4937937" cy="1363215"/>
          </a:xfrm>
        </p:spPr>
        <p:txBody>
          <a:bodyPr vert="horz" lIns="91440" tIns="45720" rIns="91440" bIns="45720" rtlCol="0" anchor="t">
            <a:normAutofit/>
          </a:bodyPr>
          <a:lstStyle/>
          <a:p>
            <a:r>
              <a:rPr lang="en-US" kern="1200">
                <a:solidFill>
                  <a:schemeClr val="tx1"/>
                </a:solidFill>
                <a:latin typeface="+mj-lt"/>
                <a:ea typeface="+mj-ea"/>
                <a:cs typeface="+mj-cs"/>
              </a:rPr>
              <a:t>SMAC / Digitalisation</a:t>
            </a:r>
          </a:p>
        </p:txBody>
      </p:sp>
      <p:sp>
        <p:nvSpPr>
          <p:cNvPr id="20" name="Freeform: Shape 1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Espace réservé du contenu 6" descr="Scientifique regardant un écran de données futuristique">
            <a:extLst>
              <a:ext uri="{FF2B5EF4-FFF2-40B4-BE49-F238E27FC236}">
                <a16:creationId xmlns:a16="http://schemas.microsoft.com/office/drawing/2014/main" id="{D6157E6B-FB49-492D-87C7-CCD9E3AC2FC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 b="12522"/>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11" name="Image 10" descr="Liste de dates sur un écran numérique">
            <a:extLst>
              <a:ext uri="{FF2B5EF4-FFF2-40B4-BE49-F238E27FC236}">
                <a16:creationId xmlns:a16="http://schemas.microsoft.com/office/drawing/2014/main" id="{569973EC-2309-45A6-8E13-EA0EE97958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402" r="26529"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24" name="Oval 23">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 8" descr="Personne pointant un graphique de marché boursier avec écran virtuel">
            <a:extLst>
              <a:ext uri="{FF2B5EF4-FFF2-40B4-BE49-F238E27FC236}">
                <a16:creationId xmlns:a16="http://schemas.microsoft.com/office/drawing/2014/main" id="{F73D0BF6-2A29-4F0E-BDCA-55DB4737E10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11" r="20038" b="-1"/>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26" name="Freeform: Shape 25">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Image 14" descr="Scientifique étudiant un graphique sur un écran">
            <a:extLst>
              <a:ext uri="{FF2B5EF4-FFF2-40B4-BE49-F238E27FC236}">
                <a16:creationId xmlns:a16="http://schemas.microsoft.com/office/drawing/2014/main" id="{C8E85724-DBFB-4D00-BAB6-D111B03574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260" r="16195" b="3"/>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4" name="Espace réservé du pied de page 3"/>
          <p:cNvSpPr>
            <a:spLocks noGrp="1"/>
          </p:cNvSpPr>
          <p:nvPr>
            <p:ph type="ftr" sz="quarter" idx="11"/>
          </p:nvPr>
        </p:nvSpPr>
        <p:spPr>
          <a:xfrm>
            <a:off x="5966063" y="6199632"/>
            <a:ext cx="3100242" cy="365760"/>
          </a:xfrm>
        </p:spPr>
        <p:txBody>
          <a:bodyPr vert="horz" lIns="91440" tIns="45720" rIns="91440" bIns="45720" rtlCol="0" anchor="ctr">
            <a:normAutofit/>
          </a:bodyPr>
          <a:lstStyle/>
          <a:p>
            <a:pPr algn="r"/>
            <a:endParaRPr lang="en-US" sz="1100" kern="1200" dirty="0">
              <a:solidFill>
                <a:schemeClr val="tx1">
                  <a:alpha val="80000"/>
                </a:schemeClr>
              </a:solidFill>
              <a:latin typeface="+mn-lt"/>
              <a:ea typeface="+mn-ea"/>
              <a:cs typeface="+mn-cs"/>
            </a:endParaRPr>
          </a:p>
        </p:txBody>
      </p:sp>
      <p:sp>
        <p:nvSpPr>
          <p:cNvPr id="28" name="Freeform: Shape 27">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 12" descr="Arrière-plan de réseau blockchain abstrait">
            <a:extLst>
              <a:ext uri="{FF2B5EF4-FFF2-40B4-BE49-F238E27FC236}">
                <a16:creationId xmlns:a16="http://schemas.microsoft.com/office/drawing/2014/main" id="{F2AFE35C-8C70-4C70-8F6E-8846E58223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598" r="14468" b="4"/>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5" name="Espace réservé du numéro de diapositive 4"/>
          <p:cNvSpPr>
            <a:spLocks noGrp="1"/>
          </p:cNvSpPr>
          <p:nvPr>
            <p:ph type="sldNum" sz="quarter" idx="1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90DF1D05-78F1-4EE7-8179-D06090A3B736}" type="slidenum">
              <a:rPr lang="en-US" sz="1500">
                <a:solidFill>
                  <a:srgbClr val="FFFFFF"/>
                </a:solidFill>
              </a:rPr>
              <a:pPr algn="ctr">
                <a:spcAft>
                  <a:spcPts val="600"/>
                </a:spcAft>
              </a:pPr>
              <a:t>62</a:t>
            </a:fld>
            <a:endParaRPr lang="en-US" sz="1500">
              <a:solidFill>
                <a:srgbClr val="FFFFFF"/>
              </a:solidFill>
            </a:endParaRPr>
          </a:p>
        </p:txBody>
      </p:sp>
    </p:spTree>
    <p:extLst>
      <p:ext uri="{BB962C8B-B14F-4D97-AF65-F5344CB8AC3E}">
        <p14:creationId xmlns:p14="http://schemas.microsoft.com/office/powerpoint/2010/main" val="12030165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SMAC</a:t>
            </a:r>
          </a:p>
        </p:txBody>
      </p:sp>
      <p:sp>
        <p:nvSpPr>
          <p:cNvPr id="3" name="Espace réservé du contenu 2"/>
          <p:cNvSpPr>
            <a:spLocks noGrp="1"/>
          </p:cNvSpPr>
          <p:nvPr>
            <p:ph idx="1"/>
          </p:nvPr>
        </p:nvSpPr>
        <p:spPr/>
        <p:txBody>
          <a:bodyPr/>
          <a:lstStyle/>
          <a:p>
            <a:r>
              <a:rPr lang="fr-FR" dirty="0"/>
              <a:t>SMAC pour Social, Mobile, </a:t>
            </a:r>
            <a:r>
              <a:rPr lang="fr-FR" dirty="0" err="1"/>
              <a:t>Analytics</a:t>
            </a:r>
            <a:r>
              <a:rPr lang="fr-FR" dirty="0"/>
              <a:t> et Cloud</a:t>
            </a:r>
          </a:p>
          <a:p>
            <a:endParaRPr lang="fr-FR" dirty="0"/>
          </a:p>
          <a:p>
            <a:pPr algn="just"/>
            <a:r>
              <a:rPr lang="fr-FR" dirty="0"/>
              <a:t>Quatre points d’ancrage technologique, indispensables au déploiement de l’entreprise digitale</a:t>
            </a:r>
          </a:p>
          <a:p>
            <a:pPr algn="just"/>
            <a:endParaRPr lang="fr-FR" dirty="0"/>
          </a:p>
          <a:p>
            <a:pPr algn="just"/>
            <a:r>
              <a:rPr lang="fr-FR" dirty="0"/>
              <a:t>Social : Facebook, Twitter, Instagram et consorts sont les emblèmes de cette dimension sociale du digital. Une opportunité, aussi bien qu’un danger pour l’entreprise</a:t>
            </a:r>
          </a:p>
          <a:p>
            <a:pPr algn="just"/>
            <a:endParaRPr lang="fr-FR" dirty="0"/>
          </a:p>
          <a:p>
            <a:pPr algn="just"/>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63</a:t>
            </a:fld>
            <a:endParaRPr lang="fr-FR"/>
          </a:p>
        </p:txBody>
      </p:sp>
    </p:spTree>
    <p:extLst>
      <p:ext uri="{BB962C8B-B14F-4D97-AF65-F5344CB8AC3E}">
        <p14:creationId xmlns:p14="http://schemas.microsoft.com/office/powerpoint/2010/main" val="3936270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SMAC</a:t>
            </a:r>
          </a:p>
        </p:txBody>
      </p:sp>
      <p:sp>
        <p:nvSpPr>
          <p:cNvPr id="3" name="Espace réservé du contenu 2"/>
          <p:cNvSpPr>
            <a:spLocks noGrp="1"/>
          </p:cNvSpPr>
          <p:nvPr>
            <p:ph idx="1"/>
          </p:nvPr>
        </p:nvSpPr>
        <p:spPr/>
        <p:txBody>
          <a:bodyPr>
            <a:normAutofit fontScale="92500"/>
          </a:bodyPr>
          <a:lstStyle/>
          <a:p>
            <a:pPr algn="just"/>
            <a:r>
              <a:rPr lang="fr-FR" dirty="0"/>
              <a:t>Mobile : l’invention technologique la plus visible de ces dernières années. Apportant la liberté de bouger : ne plus être attaché à un lieu précis pour communiquer. La mobilité à un impact sur l’organisation du travail et les modes de production: développement du télétravail, multiplication des tiers-lieux, ces espaces intermédiaires entre le bureau et la maison.</a:t>
            </a:r>
          </a:p>
          <a:p>
            <a:pPr algn="just"/>
            <a:endParaRPr lang="fr-FR" dirty="0"/>
          </a:p>
          <a:p>
            <a:pPr algn="just"/>
            <a:r>
              <a:rPr lang="fr-FR" dirty="0" err="1"/>
              <a:t>Analytics</a:t>
            </a:r>
            <a:r>
              <a:rPr lang="fr-FR" dirty="0"/>
              <a:t>: La croissance spectaculaire des données, laissées ou fournies par les consommateurs, sur le web et les réseaux génère de nouvelles sources d’information précieuses pour les entreprises. Elles peuvent désormais transformer ces données massives et non-structurées en mesures précises pour améliorer la connaissance client.</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64</a:t>
            </a:fld>
            <a:endParaRPr lang="fr-FR"/>
          </a:p>
        </p:txBody>
      </p:sp>
    </p:spTree>
    <p:extLst>
      <p:ext uri="{BB962C8B-B14F-4D97-AF65-F5344CB8AC3E}">
        <p14:creationId xmlns:p14="http://schemas.microsoft.com/office/powerpoint/2010/main" val="2035363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SMAC</a:t>
            </a:r>
          </a:p>
        </p:txBody>
      </p:sp>
      <p:sp>
        <p:nvSpPr>
          <p:cNvPr id="3" name="Espace réservé du contenu 2"/>
          <p:cNvSpPr>
            <a:spLocks noGrp="1"/>
          </p:cNvSpPr>
          <p:nvPr>
            <p:ph idx="1"/>
          </p:nvPr>
        </p:nvSpPr>
        <p:spPr/>
        <p:txBody>
          <a:bodyPr/>
          <a:lstStyle/>
          <a:p>
            <a:pPr marL="0" indent="0" algn="just">
              <a:buNone/>
            </a:pPr>
            <a:r>
              <a:rPr lang="fr-FR" dirty="0"/>
              <a:t>Cloud </a:t>
            </a:r>
          </a:p>
          <a:p>
            <a:pPr marL="0" indent="0" algn="just">
              <a:buNone/>
            </a:pPr>
            <a:endParaRPr lang="fr-FR" dirty="0"/>
          </a:p>
          <a:p>
            <a:pPr algn="just"/>
            <a:r>
              <a:rPr lang="fr-FR" dirty="0"/>
              <a:t>Grande révolution informatique du siècle, le stockage de données dans le « nuage » ou encore « l’informatique en nuage ». Le Cloud constitue le point névralgique des trois autres technos de l’entreprise digitale : Social, Mobile et </a:t>
            </a:r>
            <a:r>
              <a:rPr lang="fr-FR" dirty="0" err="1"/>
              <a:t>Analytics</a:t>
            </a:r>
            <a:r>
              <a:rPr lang="fr-FR" dirty="0"/>
              <a:t> </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65</a:t>
            </a:fld>
            <a:endParaRPr lang="fr-FR"/>
          </a:p>
        </p:txBody>
      </p:sp>
    </p:spTree>
    <p:extLst>
      <p:ext uri="{BB962C8B-B14F-4D97-AF65-F5344CB8AC3E}">
        <p14:creationId xmlns:p14="http://schemas.microsoft.com/office/powerpoint/2010/main" val="3489022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SMAC transformation digitale</a:t>
            </a: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En résumé</a:t>
            </a:r>
          </a:p>
          <a:p>
            <a:pPr algn="just"/>
            <a:endParaRPr lang="fr-FR" dirty="0"/>
          </a:p>
          <a:p>
            <a:pPr marL="0" indent="0" algn="just">
              <a:buNone/>
            </a:pPr>
            <a:r>
              <a:rPr lang="fr-FR" dirty="0"/>
              <a:t>La transformation digitale de l’entreprise, si elle comporte une dimension humaine essentielle, repose néanmoins sur une assise technologique évidente.</a:t>
            </a:r>
          </a:p>
          <a:p>
            <a:pPr marL="0" indent="0" algn="just">
              <a:buNone/>
            </a:pPr>
            <a:r>
              <a:rPr lang="fr-FR" dirty="0"/>
              <a:t>Quatre lettres symbolisent à elles seules cette mutation numérique : SMAC</a:t>
            </a:r>
          </a:p>
          <a:p>
            <a:pPr marL="0" indent="0" algn="just">
              <a:buNone/>
            </a:pPr>
            <a:endParaRPr lang="fr-FR" dirty="0"/>
          </a:p>
          <a:p>
            <a:pPr algn="just">
              <a:buFont typeface="Arial" panose="020B0604020202020204" pitchFamily="34" charset="0"/>
              <a:buChar char="•"/>
            </a:pPr>
            <a:r>
              <a:rPr lang="fr-FR" dirty="0"/>
              <a:t>Social</a:t>
            </a:r>
          </a:p>
          <a:p>
            <a:pPr algn="just">
              <a:buFont typeface="Arial" panose="020B0604020202020204" pitchFamily="34" charset="0"/>
              <a:buChar char="•"/>
            </a:pPr>
            <a:r>
              <a:rPr lang="fr-FR" dirty="0"/>
              <a:t>Mobile</a:t>
            </a:r>
          </a:p>
          <a:p>
            <a:pPr algn="just">
              <a:buFont typeface="Arial" panose="020B0604020202020204" pitchFamily="34" charset="0"/>
              <a:buChar char="•"/>
            </a:pPr>
            <a:r>
              <a:rPr lang="fr-FR" dirty="0"/>
              <a:t>Analytics</a:t>
            </a:r>
          </a:p>
          <a:p>
            <a:pPr algn="just">
              <a:buFont typeface="Arial" panose="020B0604020202020204" pitchFamily="34" charset="0"/>
              <a:buChar char="•"/>
            </a:pPr>
            <a:r>
              <a:rPr lang="fr-FR" dirty="0"/>
              <a:t>Cloud</a:t>
            </a:r>
          </a:p>
          <a:p>
            <a:pPr algn="just">
              <a:buFont typeface="Arial" panose="020B0604020202020204" pitchFamily="34" charset="0"/>
              <a:buChar char="•"/>
            </a:pPr>
            <a:endParaRPr lang="fr-FR" dirty="0"/>
          </a:p>
          <a:p>
            <a:pPr marL="0" indent="0" algn="just">
              <a:buNone/>
            </a:pPr>
            <a:r>
              <a:rPr lang="fr-FR" dirty="0"/>
              <a:t>Quatre technologies qui ont permis d’enclencher, de conditionner mais aussi de faciliter la transformation digitale des entreprises. </a:t>
            </a:r>
          </a:p>
          <a:p>
            <a:pPr marL="0" indent="0">
              <a:buNone/>
            </a:pP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66</a:t>
            </a:fld>
            <a:endParaRPr lang="fr-FR"/>
          </a:p>
        </p:txBody>
      </p:sp>
    </p:spTree>
    <p:extLst>
      <p:ext uri="{BB962C8B-B14F-4D97-AF65-F5344CB8AC3E}">
        <p14:creationId xmlns:p14="http://schemas.microsoft.com/office/powerpoint/2010/main" val="608773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SMAC -&gt; DARQ (l’ère post numérique)</a:t>
            </a:r>
          </a:p>
        </p:txBody>
      </p:sp>
      <p:sp>
        <p:nvSpPr>
          <p:cNvPr id="3" name="Espace réservé du contenu 2"/>
          <p:cNvSpPr>
            <a:spLocks noGrp="1"/>
          </p:cNvSpPr>
          <p:nvPr>
            <p:ph idx="1"/>
          </p:nvPr>
        </p:nvSpPr>
        <p:spPr/>
        <p:txBody>
          <a:bodyPr>
            <a:normAutofit/>
          </a:bodyPr>
          <a:lstStyle/>
          <a:p>
            <a:r>
              <a:rPr lang="fr-FR" dirty="0"/>
              <a:t>Le SMAC est dans l’ère du passé, présent</a:t>
            </a:r>
          </a:p>
          <a:p>
            <a:r>
              <a:rPr lang="fr-FR" dirty="0"/>
              <a:t>Le DARQ est de l’ordre du futur</a:t>
            </a:r>
          </a:p>
          <a:p>
            <a:endParaRPr lang="fr-FR" dirty="0"/>
          </a:p>
          <a:p>
            <a:r>
              <a:rPr lang="fr-FR" b="1" dirty="0"/>
              <a:t>Définition:</a:t>
            </a:r>
          </a:p>
          <a:p>
            <a:pPr marL="0" indent="0">
              <a:buNone/>
            </a:pPr>
            <a:r>
              <a:rPr lang="fr-FR" dirty="0"/>
              <a:t>- </a:t>
            </a:r>
            <a:r>
              <a:rPr lang="fr-FR" dirty="0" err="1"/>
              <a:t>Distributed</a:t>
            </a:r>
            <a:r>
              <a:rPr lang="fr-FR" dirty="0"/>
              <a:t> </a:t>
            </a:r>
            <a:r>
              <a:rPr lang="fr-FR" dirty="0" err="1"/>
              <a:t>ledger</a:t>
            </a:r>
            <a:r>
              <a:rPr lang="fr-FR" dirty="0"/>
              <a:t> </a:t>
            </a:r>
            <a:r>
              <a:rPr lang="fr-FR" dirty="0" err="1"/>
              <a:t>technology</a:t>
            </a:r>
            <a:r>
              <a:rPr lang="fr-FR" dirty="0"/>
              <a:t>		</a:t>
            </a:r>
            <a:r>
              <a:rPr lang="fr-FR" sz="2400" dirty="0"/>
              <a:t>Technologie de grand livre distribué </a:t>
            </a:r>
          </a:p>
          <a:p>
            <a:pPr>
              <a:buFontTx/>
              <a:buChar char="-"/>
            </a:pPr>
            <a:r>
              <a:rPr lang="fr-FR" dirty="0" err="1"/>
              <a:t>Artificial</a:t>
            </a:r>
            <a:r>
              <a:rPr lang="fr-FR" dirty="0"/>
              <a:t> intelligence			Intelligence artificielle</a:t>
            </a:r>
          </a:p>
          <a:p>
            <a:pPr>
              <a:buFontTx/>
              <a:buChar char="-"/>
            </a:pPr>
            <a:r>
              <a:rPr lang="fr-FR" dirty="0"/>
              <a:t>Extended reality				Réalité étendue			</a:t>
            </a:r>
          </a:p>
          <a:p>
            <a:pPr>
              <a:buFontTx/>
              <a:buChar char="-"/>
            </a:pPr>
            <a:r>
              <a:rPr lang="fr-FR" dirty="0"/>
              <a:t>Quantum </a:t>
            </a:r>
            <a:r>
              <a:rPr lang="fr-FR" dirty="0" err="1"/>
              <a:t>computing</a:t>
            </a:r>
            <a:r>
              <a:rPr lang="fr-FR" dirty="0"/>
              <a:t>			L’informatique quantique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67</a:t>
            </a:fld>
            <a:endParaRPr lang="fr-FR"/>
          </a:p>
        </p:txBody>
      </p:sp>
      <p:sp>
        <p:nvSpPr>
          <p:cNvPr id="12" name="Flèche droite 11"/>
          <p:cNvSpPr/>
          <p:nvPr/>
        </p:nvSpPr>
        <p:spPr>
          <a:xfrm>
            <a:off x="5541537" y="4007579"/>
            <a:ext cx="75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2"/>
          <p:cNvSpPr/>
          <p:nvPr/>
        </p:nvSpPr>
        <p:spPr>
          <a:xfrm>
            <a:off x="5541537" y="4547793"/>
            <a:ext cx="75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droite 13"/>
          <p:cNvSpPr/>
          <p:nvPr/>
        </p:nvSpPr>
        <p:spPr>
          <a:xfrm>
            <a:off x="5541537" y="5555649"/>
            <a:ext cx="75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droite 14"/>
          <p:cNvSpPr/>
          <p:nvPr/>
        </p:nvSpPr>
        <p:spPr>
          <a:xfrm>
            <a:off x="5541537" y="5087721"/>
            <a:ext cx="756000" cy="14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7425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DARQ	</a:t>
            </a:r>
          </a:p>
        </p:txBody>
      </p:sp>
      <p:sp>
        <p:nvSpPr>
          <p:cNvPr id="3" name="Espace réservé du contenu 2"/>
          <p:cNvSpPr>
            <a:spLocks noGrp="1"/>
          </p:cNvSpPr>
          <p:nvPr>
            <p:ph idx="1"/>
          </p:nvPr>
        </p:nvSpPr>
        <p:spPr/>
        <p:txBody>
          <a:bodyPr/>
          <a:lstStyle/>
          <a:p>
            <a:pPr algn="just"/>
            <a:r>
              <a:rPr lang="fr-FR" dirty="0"/>
              <a:t>Explication :</a:t>
            </a:r>
          </a:p>
          <a:p>
            <a:pPr algn="just"/>
            <a:endParaRPr lang="fr-FR" dirty="0"/>
          </a:p>
          <a:p>
            <a:pPr marL="0" indent="0" algn="just">
              <a:buNone/>
            </a:pPr>
            <a:r>
              <a:rPr lang="fr-FR" dirty="0"/>
              <a:t>Pour être compétitives et se différencier à l’ère post-numérique, les entreprises devront adopter un nouvel ensemble technologies émergentes pour stimuler les prochaines vagues d’innovation et de croissance. Plus précisément qui sont représentés par des registres distribués (comme la </a:t>
            </a:r>
            <a:r>
              <a:rPr lang="fr-FR" dirty="0" err="1"/>
              <a:t>blockchain</a:t>
            </a:r>
            <a:r>
              <a:rPr lang="fr-FR" dirty="0"/>
              <a:t>), IA, la réalité étendue et l’informatique quantique.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68</a:t>
            </a:fld>
            <a:endParaRPr lang="fr-FR"/>
          </a:p>
        </p:txBody>
      </p:sp>
    </p:spTree>
    <p:extLst>
      <p:ext uri="{BB962C8B-B14F-4D97-AF65-F5344CB8AC3E}">
        <p14:creationId xmlns:p14="http://schemas.microsoft.com/office/powerpoint/2010/main" val="2655602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Technologies et fonctionnalités DARQ</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3717" y="1343832"/>
            <a:ext cx="5316614" cy="4857992"/>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69</a:t>
            </a:fld>
            <a:endParaRPr lang="fr-FR"/>
          </a:p>
        </p:txBody>
      </p:sp>
    </p:spTree>
    <p:extLst>
      <p:ext uri="{BB962C8B-B14F-4D97-AF65-F5344CB8AC3E}">
        <p14:creationId xmlns:p14="http://schemas.microsoft.com/office/powerpoint/2010/main" val="330862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2341F7-C822-4F56-B57A-085CA7CD6455}"/>
              </a:ext>
            </a:extLst>
          </p:cNvPr>
          <p:cNvSpPr>
            <a:spLocks noGrp="1"/>
          </p:cNvSpPr>
          <p:nvPr>
            <p:ph type="title"/>
          </p:nvPr>
        </p:nvSpPr>
        <p:spPr/>
        <p:txBody>
          <a:bodyPr/>
          <a:lstStyle/>
          <a:p>
            <a:r>
              <a:rPr lang="fr-FR" dirty="0"/>
              <a:t>Magic Quadrant</a:t>
            </a:r>
          </a:p>
        </p:txBody>
      </p:sp>
      <p:sp>
        <p:nvSpPr>
          <p:cNvPr id="4" name="Espace réservé du pied de page 3">
            <a:extLst>
              <a:ext uri="{FF2B5EF4-FFF2-40B4-BE49-F238E27FC236}">
                <a16:creationId xmlns:a16="http://schemas.microsoft.com/office/drawing/2014/main" id="{9DCF8609-7517-4286-ABF8-349EB0DD625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0EFC8D6-531D-490B-91CC-5D75E85CE68D}"/>
              </a:ext>
            </a:extLst>
          </p:cNvPr>
          <p:cNvSpPr>
            <a:spLocks noGrp="1"/>
          </p:cNvSpPr>
          <p:nvPr>
            <p:ph type="sldNum" sz="quarter" idx="12"/>
          </p:nvPr>
        </p:nvSpPr>
        <p:spPr/>
        <p:txBody>
          <a:bodyPr/>
          <a:lstStyle/>
          <a:p>
            <a:fld id="{90DF1D05-78F1-4EE7-8179-D06090A3B736}" type="slidenum">
              <a:rPr lang="fr-FR" smtClean="0"/>
              <a:t>7</a:t>
            </a:fld>
            <a:endParaRPr lang="fr-FR"/>
          </a:p>
        </p:txBody>
      </p:sp>
      <p:pic>
        <p:nvPicPr>
          <p:cNvPr id="6" name="Espace réservé du contenu 5">
            <a:extLst>
              <a:ext uri="{FF2B5EF4-FFF2-40B4-BE49-F238E27FC236}">
                <a16:creationId xmlns:a16="http://schemas.microsoft.com/office/drawing/2014/main" id="{AB01AD82-F9FB-4DD1-8BC9-DCC584D927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3060" y="1483668"/>
            <a:ext cx="8338341" cy="4693295"/>
          </a:xfrm>
          <a:prstGeom prst="rect">
            <a:avLst/>
          </a:prstGeom>
        </p:spPr>
      </p:pic>
    </p:spTree>
    <p:extLst>
      <p:ext uri="{BB962C8B-B14F-4D97-AF65-F5344CB8AC3E}">
        <p14:creationId xmlns:p14="http://schemas.microsoft.com/office/powerpoint/2010/main" val="3610674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960181D8-054A-4104-8560-EA3E195F0B73}"/>
              </a:ext>
            </a:extLst>
          </p:cNvPr>
          <p:cNvSpPr>
            <a:spLocks noGrp="1"/>
          </p:cNvSpPr>
          <p:nvPr>
            <p:ph type="title"/>
          </p:nvPr>
        </p:nvSpPr>
        <p:spPr>
          <a:xfrm>
            <a:off x="888630" y="4760132"/>
            <a:ext cx="5093596" cy="1777829"/>
          </a:xfrm>
        </p:spPr>
        <p:txBody>
          <a:bodyPr>
            <a:normAutofit/>
          </a:bodyPr>
          <a:lstStyle/>
          <a:p>
            <a:pPr algn="r"/>
            <a:r>
              <a:rPr lang="fr-FR" sz="4000"/>
              <a:t>Digitalisation de l’entreprise</a:t>
            </a:r>
          </a:p>
        </p:txBody>
      </p:sp>
      <p:pic>
        <p:nvPicPr>
          <p:cNvPr id="8" name="Espace réservé du contenu 7" descr="Une image contenant texte, étoile&#10;&#10;Description générée automatiquement">
            <a:extLst>
              <a:ext uri="{FF2B5EF4-FFF2-40B4-BE49-F238E27FC236}">
                <a16:creationId xmlns:a16="http://schemas.microsoft.com/office/drawing/2014/main" id="{72D64C25-E780-4D71-BF4E-006590C48B3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8012"/>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5" name="Espace réservé du numéro de diapositive 4">
            <a:extLst>
              <a:ext uri="{FF2B5EF4-FFF2-40B4-BE49-F238E27FC236}">
                <a16:creationId xmlns:a16="http://schemas.microsoft.com/office/drawing/2014/main" id="{8D79AE4C-B836-4CCD-98E2-FA3E86A1D075}"/>
              </a:ext>
            </a:extLst>
          </p:cNvPr>
          <p:cNvSpPr>
            <a:spLocks noGrp="1"/>
          </p:cNvSpPr>
          <p:nvPr>
            <p:ph type="sldNum" sz="quarter" idx="12"/>
          </p:nvPr>
        </p:nvSpPr>
        <p:spPr>
          <a:xfrm>
            <a:off x="10469880" y="320040"/>
            <a:ext cx="914400" cy="320040"/>
          </a:xfrm>
        </p:spPr>
        <p:txBody>
          <a:bodyPr>
            <a:normAutofit/>
          </a:bodyPr>
          <a:lstStyle/>
          <a:p>
            <a:pPr>
              <a:spcAft>
                <a:spcPts val="600"/>
              </a:spcAft>
            </a:pPr>
            <a:fld id="{90DF1D05-78F1-4EE7-8179-D06090A3B736}" type="slidenum">
              <a:rPr lang="fr-FR">
                <a:solidFill>
                  <a:srgbClr val="FFFFFE"/>
                </a:solidFill>
              </a:rPr>
              <a:pPr>
                <a:spcAft>
                  <a:spcPts val="600"/>
                </a:spcAft>
              </a:pPr>
              <a:t>70</a:t>
            </a:fld>
            <a:endParaRPr lang="fr-FR">
              <a:solidFill>
                <a:srgbClr val="FFFFFE"/>
              </a:solidFill>
            </a:endParaRPr>
          </a:p>
        </p:txBody>
      </p:sp>
      <p:sp>
        <p:nvSpPr>
          <p:cNvPr id="4" name="Espace réservé du pied de page 3">
            <a:extLst>
              <a:ext uri="{FF2B5EF4-FFF2-40B4-BE49-F238E27FC236}">
                <a16:creationId xmlns:a16="http://schemas.microsoft.com/office/drawing/2014/main" id="{12726D39-7796-4E64-9B8D-1BDBEB25F3F8}"/>
              </a:ext>
            </a:extLst>
          </p:cNvPr>
          <p:cNvSpPr>
            <a:spLocks noGrp="1"/>
          </p:cNvSpPr>
          <p:nvPr>
            <p:ph type="ftr" sz="quarter" idx="11"/>
          </p:nvPr>
        </p:nvSpPr>
        <p:spPr>
          <a:xfrm>
            <a:off x="1341120" y="4109952"/>
            <a:ext cx="9509760" cy="320040"/>
          </a:xfrm>
        </p:spPr>
        <p:txBody>
          <a:bodyPr>
            <a:normAutofit/>
          </a:bodyPr>
          <a:lstStyle/>
          <a:p>
            <a:endParaRPr lang="fr-FR" dirty="0">
              <a:solidFill>
                <a:srgbClr val="FFFFFE"/>
              </a:solidFill>
            </a:endParaRPr>
          </a:p>
        </p:txBody>
      </p:sp>
      <p:sp>
        <p:nvSpPr>
          <p:cNvPr id="40" name="Content Placeholder 12">
            <a:extLst>
              <a:ext uri="{FF2B5EF4-FFF2-40B4-BE49-F238E27FC236}">
                <a16:creationId xmlns:a16="http://schemas.microsoft.com/office/drawing/2014/main" id="{9611E9CC-4EFC-42A1-85B5-5CAB2E16FE6A}"/>
              </a:ext>
            </a:extLst>
          </p:cNvPr>
          <p:cNvSpPr>
            <a:spLocks noGrp="1"/>
          </p:cNvSpPr>
          <p:nvPr>
            <p:ph idx="1"/>
          </p:nvPr>
        </p:nvSpPr>
        <p:spPr>
          <a:xfrm>
            <a:off x="6226706" y="4767660"/>
            <a:ext cx="5173613" cy="1770300"/>
          </a:xfrm>
        </p:spPr>
        <p:txBody>
          <a:bodyPr anchor="ctr">
            <a:normAutofit/>
          </a:bodyPr>
          <a:lstStyle/>
          <a:p>
            <a:endParaRPr lang="en-US" sz="1800"/>
          </a:p>
        </p:txBody>
      </p:sp>
      <p:sp>
        <p:nvSpPr>
          <p:cNvPr id="9" name="ZoneTexte 8">
            <a:extLst>
              <a:ext uri="{FF2B5EF4-FFF2-40B4-BE49-F238E27FC236}">
                <a16:creationId xmlns:a16="http://schemas.microsoft.com/office/drawing/2014/main" id="{9CEB0F11-30AB-4D0A-A6A0-D2DA1C5D81DF}"/>
              </a:ext>
            </a:extLst>
          </p:cNvPr>
          <p:cNvSpPr txBox="1"/>
          <p:nvPr/>
        </p:nvSpPr>
        <p:spPr>
          <a:xfrm>
            <a:off x="9729467" y="6657945"/>
            <a:ext cx="2462533" cy="200055"/>
          </a:xfrm>
          <a:prstGeom prst="rect">
            <a:avLst/>
          </a:prstGeom>
          <a:solidFill>
            <a:srgbClr val="000000"/>
          </a:solidFill>
        </p:spPr>
        <p:txBody>
          <a:bodyPr wrap="none" rtlCol="0">
            <a:spAutoFit/>
          </a:bodyPr>
          <a:lstStyle/>
          <a:p>
            <a:pPr algn="r">
              <a:spcAft>
                <a:spcPts val="600"/>
              </a:spcAft>
            </a:pPr>
            <a:r>
              <a:rPr lang="fr-FR" sz="700">
                <a:solidFill>
                  <a:srgbClr val="FFFFFF"/>
                </a:solidFill>
                <a:hlinkClick r:id="rId3" tooltip="https://www.pressmyweb.com/actualites-du-web/digital-boutiques-physiques/">
                  <a:extLst>
                    <a:ext uri="{A12FA001-AC4F-418D-AE19-62706E023703}">
                      <ahyp:hlinkClr xmlns:ahyp="http://schemas.microsoft.com/office/drawing/2018/hyperlinkcolor" val="tx"/>
                    </a:ext>
                  </a:extLst>
                </a:hlinkClick>
              </a:rPr>
              <a:t>Cette photo</a:t>
            </a:r>
            <a:r>
              <a:rPr lang="fr-FR" sz="700">
                <a:solidFill>
                  <a:srgbClr val="FFFFFF"/>
                </a:solidFill>
              </a:rPr>
              <a:t> par Auteur inconnu est soumise à la licence </a:t>
            </a:r>
            <a:r>
              <a:rPr lang="fr-FR"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fr-FR" sz="700">
              <a:solidFill>
                <a:srgbClr val="FFFFFF"/>
              </a:solidFill>
            </a:endParaRPr>
          </a:p>
        </p:txBody>
      </p:sp>
    </p:spTree>
    <p:extLst>
      <p:ext uri="{BB962C8B-B14F-4D97-AF65-F5344CB8AC3E}">
        <p14:creationId xmlns:p14="http://schemas.microsoft.com/office/powerpoint/2010/main" val="2875492551"/>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Digitalisation de l’entreprise</a:t>
            </a:r>
          </a:p>
        </p:txBody>
      </p:sp>
      <p:sp>
        <p:nvSpPr>
          <p:cNvPr id="3" name="Espace réservé du contenu 2"/>
          <p:cNvSpPr>
            <a:spLocks noGrp="1"/>
          </p:cNvSpPr>
          <p:nvPr>
            <p:ph idx="1"/>
          </p:nvPr>
        </p:nvSpPr>
        <p:spPr/>
        <p:txBody>
          <a:bodyPr/>
          <a:lstStyle/>
          <a:p>
            <a:pPr algn="just"/>
            <a:r>
              <a:rPr lang="fr-FR" dirty="0"/>
              <a:t>La digitalisation de l’entreprise soulève des peurs et interroge l’entreprise en profondeur. Pour les entreprises historiques, il est temps de donner du sens à cette transformation digital prometteuse, elle est redoutée.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71</a:t>
            </a:fld>
            <a:endParaRPr lang="fr-FR"/>
          </a:p>
        </p:txBody>
      </p:sp>
    </p:spTree>
    <p:extLst>
      <p:ext uri="{BB962C8B-B14F-4D97-AF65-F5344CB8AC3E}">
        <p14:creationId xmlns:p14="http://schemas.microsoft.com/office/powerpoint/2010/main" val="2904675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Digitalisation de l’entreprise</a:t>
            </a:r>
          </a:p>
        </p:txBody>
      </p:sp>
      <p:sp>
        <p:nvSpPr>
          <p:cNvPr id="3" name="Espace réservé du contenu 2"/>
          <p:cNvSpPr>
            <a:spLocks noGrp="1"/>
          </p:cNvSpPr>
          <p:nvPr>
            <p:ph idx="1"/>
          </p:nvPr>
        </p:nvSpPr>
        <p:spPr/>
        <p:txBody>
          <a:bodyPr/>
          <a:lstStyle/>
          <a:p>
            <a:r>
              <a:rPr lang="fr-FR" dirty="0"/>
              <a:t>Business model : adopter son business model aux exigences digitales</a:t>
            </a:r>
          </a:p>
          <a:p>
            <a:r>
              <a:rPr lang="fr-FR" dirty="0"/>
              <a:t>Expérience – client : connaissance de client et ses besoins et habitudes pour améliorer son expérience vis-à-vis de la marque, de l’image, des produits</a:t>
            </a:r>
          </a:p>
          <a:p>
            <a:r>
              <a:rPr lang="fr-FR" dirty="0"/>
              <a:t>Organisation : Intégrer le numérique dans l’organisation au sein des métiers</a:t>
            </a:r>
          </a:p>
          <a:p>
            <a:r>
              <a:rPr lang="fr-FR" dirty="0"/>
              <a:t>Digitalisation : change le business modèle de l’entreprise, se réinventer</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72</a:t>
            </a:fld>
            <a:endParaRPr lang="fr-FR"/>
          </a:p>
        </p:txBody>
      </p:sp>
    </p:spTree>
    <p:extLst>
      <p:ext uri="{BB962C8B-B14F-4D97-AF65-F5344CB8AC3E}">
        <p14:creationId xmlns:p14="http://schemas.microsoft.com/office/powerpoint/2010/main" val="361557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Digitalisation de l’entreprise</a:t>
            </a:r>
          </a:p>
        </p:txBody>
      </p:sp>
      <p:sp>
        <p:nvSpPr>
          <p:cNvPr id="3" name="Espace réservé du contenu 2"/>
          <p:cNvSpPr>
            <a:spLocks noGrp="1"/>
          </p:cNvSpPr>
          <p:nvPr>
            <p:ph idx="1"/>
          </p:nvPr>
        </p:nvSpPr>
        <p:spPr/>
        <p:txBody>
          <a:bodyPr/>
          <a:lstStyle/>
          <a:p>
            <a:pPr algn="just"/>
            <a:r>
              <a:rPr lang="fr-FR" dirty="0"/>
              <a:t>Pourquoi la transformation digitale de l’entreprise fait-elle si peur ?</a:t>
            </a:r>
          </a:p>
          <a:p>
            <a:pPr marL="0" indent="0" algn="just">
              <a:buNone/>
            </a:pPr>
            <a:endParaRPr lang="fr-FR" dirty="0"/>
          </a:p>
          <a:p>
            <a:pPr marL="0" indent="0" algn="just">
              <a:buNone/>
            </a:pPr>
            <a:r>
              <a:rPr lang="fr-FR" dirty="0"/>
              <a:t>Toutes les entreprises ont opérée leur transformation digitale depuis longtemps, en dématérialisant leurs documents (bureautique, GED, Intranet) structurant leurs données (SGBD) et organisent leur flux (workflow).</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73</a:t>
            </a:fld>
            <a:endParaRPr lang="fr-FR"/>
          </a:p>
        </p:txBody>
      </p:sp>
    </p:spTree>
    <p:extLst>
      <p:ext uri="{BB962C8B-B14F-4D97-AF65-F5344CB8AC3E}">
        <p14:creationId xmlns:p14="http://schemas.microsoft.com/office/powerpoint/2010/main" val="1495474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Digitalisation de l’entreprise</a:t>
            </a:r>
          </a:p>
        </p:txBody>
      </p:sp>
      <p:sp>
        <p:nvSpPr>
          <p:cNvPr id="3" name="Espace réservé du contenu 2"/>
          <p:cNvSpPr>
            <a:spLocks noGrp="1"/>
          </p:cNvSpPr>
          <p:nvPr>
            <p:ph idx="1"/>
          </p:nvPr>
        </p:nvSpPr>
        <p:spPr/>
        <p:txBody>
          <a:bodyPr/>
          <a:lstStyle/>
          <a:p>
            <a:r>
              <a:rPr lang="fr-FR" dirty="0"/>
              <a:t>Penser « Digital first »</a:t>
            </a:r>
          </a:p>
          <a:p>
            <a:endParaRPr lang="fr-FR" dirty="0"/>
          </a:p>
          <a:p>
            <a:r>
              <a:rPr lang="fr-FR" dirty="0"/>
              <a:t>Ce qui fait peur, c’est donc que les modèles économiques sont disruptifs et non évolutifs.</a:t>
            </a:r>
          </a:p>
          <a:p>
            <a:r>
              <a:rPr lang="fr-FR" dirty="0"/>
              <a:t>Les entreprises comprennent, douloureusement, que les modèles qui fonctionnent aujourd’hui sont radicalement différents des précédents.</a:t>
            </a:r>
          </a:p>
          <a:p>
            <a:r>
              <a:rPr lang="fr-FR" dirty="0"/>
              <a:t>Toutes les entreprises ne sont pas prêtes à la transformation et faire table rase du passé.</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74</a:t>
            </a:fld>
            <a:endParaRPr lang="fr-FR"/>
          </a:p>
        </p:txBody>
      </p:sp>
    </p:spTree>
    <p:extLst>
      <p:ext uri="{BB962C8B-B14F-4D97-AF65-F5344CB8AC3E}">
        <p14:creationId xmlns:p14="http://schemas.microsoft.com/office/powerpoint/2010/main" val="26817655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289158" y="803325"/>
            <a:ext cx="5259707" cy="1325563"/>
          </a:xfrm>
        </p:spPr>
        <p:txBody>
          <a:bodyPr>
            <a:normAutofit/>
          </a:bodyPr>
          <a:lstStyle/>
          <a:p>
            <a:r>
              <a:rPr lang="fr-FR" dirty="0"/>
              <a:t>Impact sur l’entreprise </a:t>
            </a:r>
          </a:p>
        </p:txBody>
      </p:sp>
      <p:sp>
        <p:nvSpPr>
          <p:cNvPr id="12" name="Freeform: Shape 11">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Image 6" descr="Une image contenant texte, équipement électronique&#10;&#10;Description générée automatiquement">
            <a:extLst>
              <a:ext uri="{FF2B5EF4-FFF2-40B4-BE49-F238E27FC236}">
                <a16:creationId xmlns:a16="http://schemas.microsoft.com/office/drawing/2014/main" id="{73A840B4-CAB9-4C76-932F-77509F279016}"/>
              </a:ext>
            </a:extLst>
          </p:cNvPr>
          <p:cNvPicPr>
            <a:picLocks noChangeAspect="1"/>
          </p:cNvPicPr>
          <p:nvPr/>
        </p:nvPicPr>
        <p:blipFill rotWithShape="1">
          <a:blip r:embed="rId2">
            <a:extLst>
              <a:ext uri="{28A0092B-C50C-407E-A947-70E740481C1C}">
                <a14:useLocalDpi xmlns:a14="http://schemas.microsoft.com/office/drawing/2010/main" val="0"/>
              </a:ext>
            </a:extLst>
          </a:blip>
          <a:srcRect r="33292" b="2"/>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3" name="Espace réservé du contenu 2"/>
          <p:cNvSpPr>
            <a:spLocks noGrp="1"/>
          </p:cNvSpPr>
          <p:nvPr>
            <p:ph idx="1"/>
          </p:nvPr>
        </p:nvSpPr>
        <p:spPr>
          <a:xfrm>
            <a:off x="6289158" y="2279018"/>
            <a:ext cx="5259714" cy="3375920"/>
          </a:xfrm>
        </p:spPr>
        <p:txBody>
          <a:bodyPr anchor="t">
            <a:normAutofit/>
          </a:bodyPr>
          <a:lstStyle/>
          <a:p>
            <a:endParaRPr lang="fr-FR" sz="1800" dirty="0"/>
          </a:p>
        </p:txBody>
      </p:sp>
      <p:sp>
        <p:nvSpPr>
          <p:cNvPr id="4" name="Espace réservé du pied de page 3"/>
          <p:cNvSpPr>
            <a:spLocks noGrp="1"/>
          </p:cNvSpPr>
          <p:nvPr>
            <p:ph type="ftr" sz="quarter" idx="11"/>
          </p:nvPr>
        </p:nvSpPr>
        <p:spPr>
          <a:xfrm>
            <a:off x="6053666" y="6199632"/>
            <a:ext cx="4802755" cy="365760"/>
          </a:xfrm>
        </p:spPr>
        <p:txBody>
          <a:bodyPr>
            <a:normAutofit/>
          </a:bodyPr>
          <a:lstStyle/>
          <a:p>
            <a:pPr algn="r"/>
            <a:endParaRPr lang="fr-FR" sz="1100">
              <a:solidFill>
                <a:schemeClr val="tx1">
                  <a:alpha val="80000"/>
                </a:schemeClr>
              </a:solidFill>
            </a:endParaRPr>
          </a:p>
        </p:txBody>
      </p:sp>
      <p:sp>
        <p:nvSpPr>
          <p:cNvPr id="5" name="Espace réservé du numéro de diapositive 4"/>
          <p:cNvSpPr>
            <a:spLocks noGrp="1"/>
          </p:cNvSpPr>
          <p:nvPr>
            <p:ph type="sldNum" sz="quarter" idx="12"/>
          </p:nvPr>
        </p:nvSpPr>
        <p:spPr>
          <a:xfrm>
            <a:off x="11000232" y="6108192"/>
            <a:ext cx="548640" cy="548640"/>
          </a:xfrm>
          <a:prstGeom prst="ellipse">
            <a:avLst/>
          </a:prstGeom>
          <a:solidFill>
            <a:srgbClr val="77486D"/>
          </a:solidFill>
        </p:spPr>
        <p:txBody>
          <a:bodyPr anchor="ctr">
            <a:normAutofit/>
          </a:bodyPr>
          <a:lstStyle/>
          <a:p>
            <a:pPr algn="ctr">
              <a:spcAft>
                <a:spcPts val="600"/>
              </a:spcAft>
            </a:pPr>
            <a:fld id="{90DF1D05-78F1-4EE7-8179-D06090A3B736}" type="slidenum">
              <a:rPr lang="fr-FR" sz="1500">
                <a:solidFill>
                  <a:srgbClr val="FFFFFF"/>
                </a:solidFill>
              </a:rPr>
              <a:pPr algn="ctr">
                <a:spcAft>
                  <a:spcPts val="600"/>
                </a:spcAft>
              </a:pPr>
              <a:t>75</a:t>
            </a:fld>
            <a:endParaRPr lang="fr-FR" sz="1500">
              <a:solidFill>
                <a:srgbClr val="FFFFFF"/>
              </a:solidFill>
            </a:endParaRPr>
          </a:p>
        </p:txBody>
      </p:sp>
    </p:spTree>
    <p:extLst>
      <p:ext uri="{BB962C8B-B14F-4D97-AF65-F5344CB8AC3E}">
        <p14:creationId xmlns:p14="http://schemas.microsoft.com/office/powerpoint/2010/main" val="515389996"/>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Stratégie d’entreprise</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76</a:t>
            </a:fld>
            <a:endParaRPr lang="fr-F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614" y="1690688"/>
            <a:ext cx="7631281" cy="4192356"/>
          </a:xfrm>
          <a:prstGeom prst="rect">
            <a:avLst/>
          </a:prstGeom>
        </p:spPr>
      </p:pic>
    </p:spTree>
    <p:extLst>
      <p:ext uri="{BB962C8B-B14F-4D97-AF65-F5344CB8AC3E}">
        <p14:creationId xmlns:p14="http://schemas.microsoft.com/office/powerpoint/2010/main" val="2099735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d’entreprise</a:t>
            </a:r>
          </a:p>
        </p:txBody>
      </p:sp>
      <p:sp>
        <p:nvSpPr>
          <p:cNvPr id="3" name="Espace réservé du contenu 2"/>
          <p:cNvSpPr>
            <a:spLocks noGrp="1"/>
          </p:cNvSpPr>
          <p:nvPr>
            <p:ph idx="1"/>
          </p:nvPr>
        </p:nvSpPr>
        <p:spPr/>
        <p:txBody>
          <a:bodyPr>
            <a:normAutofit fontScale="85000" lnSpcReduction="20000"/>
          </a:bodyPr>
          <a:lstStyle/>
          <a:p>
            <a:pPr algn="just"/>
            <a:r>
              <a:rPr lang="fr-FR" dirty="0"/>
              <a:t>Les entreprises sont aujourd’hui touchées par des changements importants (nouveaux produits-services, relations avec leurs clients, règlementations, internationalisation, …)  impactant aussi bien leur modèle économique, leur stratégie ou leur organisation, que leurs modes de fonctionnement. Les évolutions qui sont axées autour du numérique se révèlent être un facteur clé de leur évolution et de leur organisation.</a:t>
            </a:r>
          </a:p>
          <a:p>
            <a:pPr algn="just"/>
            <a:r>
              <a:rPr lang="fr-FR" dirty="0"/>
              <a:t> Ce sont les systèmes d’information (SI) des entreprises qui sont chargés de définir et piloter toutes ces transformations, et sont menées grâce à l’Architecture d’Entreprise (AE).</a:t>
            </a:r>
          </a:p>
          <a:p>
            <a:pPr algn="just"/>
            <a:r>
              <a:rPr lang="fr-FR" dirty="0"/>
              <a:t>Le SI de l’entreprise doit répondre à toutes ces évolutions des activités métiers, mais aussi créer de nouvelles opportunités pour les métiers. Il permet de tirer parti des nouvelles technologies et des nouveaux modes de production (virtualisation, externalisation, cloud…), ou de prendre en compte les nouveaux modes d’accès (mobilité…) et les nouveaux usages (réseaux sociaux…).</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77</a:t>
            </a:fld>
            <a:endParaRPr lang="fr-FR"/>
          </a:p>
        </p:txBody>
      </p:sp>
    </p:spTree>
    <p:extLst>
      <p:ext uri="{BB962C8B-B14F-4D97-AF65-F5344CB8AC3E}">
        <p14:creationId xmlns:p14="http://schemas.microsoft.com/office/powerpoint/2010/main" val="1146810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entreprise</a:t>
            </a:r>
          </a:p>
        </p:txBody>
      </p:sp>
      <p:pic>
        <p:nvPicPr>
          <p:cNvPr id="7" name="Espace réservé du contenu 6">
            <a:extLst>
              <a:ext uri="{FF2B5EF4-FFF2-40B4-BE49-F238E27FC236}">
                <a16:creationId xmlns:a16="http://schemas.microsoft.com/office/drawing/2014/main" id="{2DDF43EA-8143-443C-8E5F-83E95B78AF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169" y="1439694"/>
            <a:ext cx="4832014" cy="4737269"/>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78</a:t>
            </a:fld>
            <a:endParaRPr lang="fr-FR"/>
          </a:p>
        </p:txBody>
      </p:sp>
    </p:spTree>
    <p:extLst>
      <p:ext uri="{BB962C8B-B14F-4D97-AF65-F5344CB8AC3E}">
        <p14:creationId xmlns:p14="http://schemas.microsoft.com/office/powerpoint/2010/main" val="7939610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E1D01-88DD-441F-A079-C241038CF58E}"/>
              </a:ext>
            </a:extLst>
          </p:cNvPr>
          <p:cNvSpPr>
            <a:spLocks noGrp="1"/>
          </p:cNvSpPr>
          <p:nvPr>
            <p:ph type="title"/>
          </p:nvPr>
        </p:nvSpPr>
        <p:spPr/>
        <p:txBody>
          <a:bodyPr/>
          <a:lstStyle/>
          <a:p>
            <a:r>
              <a:rPr lang="fr-FR" dirty="0"/>
              <a:t>Architecture d’entreprise</a:t>
            </a:r>
          </a:p>
        </p:txBody>
      </p:sp>
      <p:sp>
        <p:nvSpPr>
          <p:cNvPr id="4" name="Espace réservé du pied de page 3">
            <a:extLst>
              <a:ext uri="{FF2B5EF4-FFF2-40B4-BE49-F238E27FC236}">
                <a16:creationId xmlns:a16="http://schemas.microsoft.com/office/drawing/2014/main" id="{E5946C2E-6799-4B57-9288-C887865E44D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EEEE819A-C00A-413B-8413-085CC51D2821}"/>
              </a:ext>
            </a:extLst>
          </p:cNvPr>
          <p:cNvSpPr>
            <a:spLocks noGrp="1"/>
          </p:cNvSpPr>
          <p:nvPr>
            <p:ph type="sldNum" sz="quarter" idx="12"/>
          </p:nvPr>
        </p:nvSpPr>
        <p:spPr/>
        <p:txBody>
          <a:bodyPr/>
          <a:lstStyle/>
          <a:p>
            <a:fld id="{90DF1D05-78F1-4EE7-8179-D06090A3B736}" type="slidenum">
              <a:rPr lang="fr-FR" smtClean="0"/>
              <a:t>79</a:t>
            </a:fld>
            <a:endParaRPr lang="fr-FR"/>
          </a:p>
        </p:txBody>
      </p:sp>
      <p:sp>
        <p:nvSpPr>
          <p:cNvPr id="9" name="Espace réservé du contenu 8">
            <a:extLst>
              <a:ext uri="{FF2B5EF4-FFF2-40B4-BE49-F238E27FC236}">
                <a16:creationId xmlns:a16="http://schemas.microsoft.com/office/drawing/2014/main" id="{2DD4F79D-8D42-4903-AEF8-9DA3C6527C94}"/>
              </a:ext>
            </a:extLst>
          </p:cNvPr>
          <p:cNvSpPr>
            <a:spLocks noGrp="1"/>
          </p:cNvSpPr>
          <p:nvPr>
            <p:ph idx="1"/>
          </p:nvPr>
        </p:nvSpPr>
        <p:spPr>
          <a:xfrm>
            <a:off x="838200" y="2005012"/>
            <a:ext cx="6460671" cy="4351338"/>
          </a:xfrm>
        </p:spPr>
        <p:txBody>
          <a:bodyPr/>
          <a:lstStyle/>
          <a:p>
            <a:pPr algn="just"/>
            <a:r>
              <a:rPr lang="fr-FR" dirty="0"/>
              <a:t>La méthode TOGAF (The Open Group Architecture Framework) est devenue ces dernières années un cadre de référence pour l’architecture d’entreprise. Le cycle ADM (Architecture </a:t>
            </a:r>
            <a:r>
              <a:rPr lang="fr-FR" dirty="0" err="1"/>
              <a:t>Development</a:t>
            </a:r>
            <a:r>
              <a:rPr lang="fr-FR" dirty="0"/>
              <a:t> Method) constitue le cœur de cette démarche.</a:t>
            </a:r>
          </a:p>
          <a:p>
            <a:pPr algn="just"/>
            <a:endParaRPr lang="fr-FR" dirty="0"/>
          </a:p>
        </p:txBody>
      </p:sp>
      <p:pic>
        <p:nvPicPr>
          <p:cNvPr id="11" name="Espace réservé du contenu 6">
            <a:extLst>
              <a:ext uri="{FF2B5EF4-FFF2-40B4-BE49-F238E27FC236}">
                <a16:creationId xmlns:a16="http://schemas.microsoft.com/office/drawing/2014/main" id="{ACED1780-04B3-45CF-99E3-065964C08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8871" y="1101875"/>
            <a:ext cx="4114800" cy="4889350"/>
          </a:xfrm>
          <a:prstGeom prst="rect">
            <a:avLst/>
          </a:prstGeom>
        </p:spPr>
      </p:pic>
    </p:spTree>
    <p:extLst>
      <p:ext uri="{BB962C8B-B14F-4D97-AF65-F5344CB8AC3E}">
        <p14:creationId xmlns:p14="http://schemas.microsoft.com/office/powerpoint/2010/main" val="3252539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B38A292-5DA4-40FC-9D3F-ABEF44828EF2}"/>
              </a:ext>
            </a:extLst>
          </p:cNvPr>
          <p:cNvSpPr>
            <a:spLocks noGrp="1"/>
          </p:cNvSpPr>
          <p:nvPr>
            <p:ph idx="1"/>
          </p:nvPr>
        </p:nvSpPr>
        <p:spPr>
          <a:xfrm>
            <a:off x="838200" y="2171699"/>
            <a:ext cx="10515600" cy="4005263"/>
          </a:xfrm>
        </p:spPr>
        <p:txBody>
          <a:bodyPr/>
          <a:lstStyle/>
          <a:p>
            <a:endParaRPr lang="fr-FR" b="1" dirty="0"/>
          </a:p>
          <a:p>
            <a:pPr algn="just"/>
            <a:r>
              <a:rPr lang="fr-FR" b="1" dirty="0"/>
              <a:t>IDC</a:t>
            </a:r>
            <a:r>
              <a:rPr lang="fr-FR" dirty="0"/>
              <a:t> est le </a:t>
            </a:r>
            <a:r>
              <a:rPr lang="fr-FR" b="1" dirty="0"/>
              <a:t>premier groupe mondial</a:t>
            </a:r>
            <a:r>
              <a:rPr lang="fr-FR" dirty="0"/>
              <a:t> d'études de marché et de </a:t>
            </a:r>
            <a:r>
              <a:rPr lang="fr-FR" b="1" dirty="0"/>
              <a:t>conseil</a:t>
            </a:r>
            <a:r>
              <a:rPr lang="fr-FR" dirty="0"/>
              <a:t> en marketing sur les secteurs des technologies de l'information (informatique, télécom, internet et nouveaux médias). Présent dans 60 pays, </a:t>
            </a:r>
            <a:r>
              <a:rPr lang="fr-FR" b="1" dirty="0"/>
              <a:t>IDC</a:t>
            </a:r>
            <a:r>
              <a:rPr lang="fr-FR" dirty="0"/>
              <a:t> combine dans chacun d'entre eux son expertise locale à un réseau international de plus de 1.000 analystes.</a:t>
            </a:r>
          </a:p>
          <a:p>
            <a:pPr algn="just"/>
            <a:endParaRPr lang="fr-FR" dirty="0"/>
          </a:p>
          <a:p>
            <a:pPr algn="just"/>
            <a:endParaRPr lang="fr-FR" dirty="0"/>
          </a:p>
        </p:txBody>
      </p:sp>
      <p:sp>
        <p:nvSpPr>
          <p:cNvPr id="4" name="Espace réservé du pied de page 3">
            <a:extLst>
              <a:ext uri="{FF2B5EF4-FFF2-40B4-BE49-F238E27FC236}">
                <a16:creationId xmlns:a16="http://schemas.microsoft.com/office/drawing/2014/main" id="{2F11F1A7-6E9C-46EB-ABEE-5202E74F3A7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C877D6-2915-47C9-904B-73B117AFA4C7}"/>
              </a:ext>
            </a:extLst>
          </p:cNvPr>
          <p:cNvSpPr>
            <a:spLocks noGrp="1"/>
          </p:cNvSpPr>
          <p:nvPr>
            <p:ph type="sldNum" sz="quarter" idx="12"/>
          </p:nvPr>
        </p:nvSpPr>
        <p:spPr/>
        <p:txBody>
          <a:bodyPr/>
          <a:lstStyle/>
          <a:p>
            <a:fld id="{90DF1D05-78F1-4EE7-8179-D06090A3B736}" type="slidenum">
              <a:rPr lang="fr-FR" smtClean="0"/>
              <a:t>8</a:t>
            </a:fld>
            <a:endParaRPr lang="fr-FR"/>
          </a:p>
        </p:txBody>
      </p:sp>
      <p:pic>
        <p:nvPicPr>
          <p:cNvPr id="7" name="Image 6"/>
          <p:cNvPicPr>
            <a:picLocks noChangeAspect="1"/>
          </p:cNvPicPr>
          <p:nvPr/>
        </p:nvPicPr>
        <p:blipFill>
          <a:blip r:embed="rId2"/>
          <a:stretch>
            <a:fillRect/>
          </a:stretch>
        </p:blipFill>
        <p:spPr>
          <a:xfrm>
            <a:off x="838200" y="661194"/>
            <a:ext cx="2971800" cy="752475"/>
          </a:xfrm>
          <a:prstGeom prst="rect">
            <a:avLst/>
          </a:prstGeom>
        </p:spPr>
      </p:pic>
    </p:spTree>
    <p:extLst>
      <p:ext uri="{BB962C8B-B14F-4D97-AF65-F5344CB8AC3E}">
        <p14:creationId xmlns:p14="http://schemas.microsoft.com/office/powerpoint/2010/main" val="2551789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texte, équipement électronique, distributeur automatique&#10;&#10;Description générée automatiquement">
            <a:extLst>
              <a:ext uri="{FF2B5EF4-FFF2-40B4-BE49-F238E27FC236}">
                <a16:creationId xmlns:a16="http://schemas.microsoft.com/office/drawing/2014/main" id="{311AC280-5F48-408B-96C0-14C1AF70DD2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79" r="14797" b="7112"/>
          <a:stretch/>
        </p:blipFill>
        <p:spPr>
          <a:xfrm>
            <a:off x="2562726" y="1"/>
            <a:ext cx="9629274" cy="6857999"/>
          </a:xfrm>
          <a:prstGeom prst="rect">
            <a:avLst/>
          </a:prstGeom>
        </p:spPr>
      </p:pic>
      <p:sp>
        <p:nvSpPr>
          <p:cNvPr id="13" name="Freeform: Shape 12">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C773F98-A52A-455B-86DE-C2B4B6B9B780}"/>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400"/>
              <a:t>Mesurer la maturité</a:t>
            </a:r>
          </a:p>
        </p:txBody>
      </p:sp>
      <p:sp>
        <p:nvSpPr>
          <p:cNvPr id="3" name="Espace réservé du contenu 2">
            <a:extLst>
              <a:ext uri="{FF2B5EF4-FFF2-40B4-BE49-F238E27FC236}">
                <a16:creationId xmlns:a16="http://schemas.microsoft.com/office/drawing/2014/main" id="{3A4BC9CC-8459-437A-8D59-8711BFD56209}"/>
              </a:ext>
            </a:extLst>
          </p:cNvPr>
          <p:cNvSpPr>
            <a:spLocks noGrp="1"/>
          </p:cNvSpPr>
          <p:nvPr>
            <p:ph idx="1"/>
          </p:nvPr>
        </p:nvSpPr>
        <p:spPr>
          <a:xfrm>
            <a:off x="804672" y="2726652"/>
            <a:ext cx="3205463" cy="1155525"/>
          </a:xfrm>
        </p:spPr>
        <p:txBody>
          <a:bodyPr vert="horz" lIns="91440" tIns="45720" rIns="91440" bIns="45720" rtlCol="0" anchor="t">
            <a:normAutofit/>
          </a:bodyPr>
          <a:lstStyle/>
          <a:p>
            <a:pPr marL="0" indent="0">
              <a:buNone/>
            </a:pPr>
            <a:r>
              <a:rPr lang="en-US" sz="2000"/>
              <a:t>« Big Data » de l’entreprise</a:t>
            </a:r>
          </a:p>
        </p:txBody>
      </p:sp>
      <p:sp>
        <p:nvSpPr>
          <p:cNvPr id="4" name="Espace réservé du pied de page 3">
            <a:extLst>
              <a:ext uri="{FF2B5EF4-FFF2-40B4-BE49-F238E27FC236}">
                <a16:creationId xmlns:a16="http://schemas.microsoft.com/office/drawing/2014/main" id="{A401E7D0-19E5-416C-8DCB-13998CEEBE87}"/>
              </a:ext>
            </a:extLst>
          </p:cNvPr>
          <p:cNvSpPr>
            <a:spLocks noGrp="1"/>
          </p:cNvSpPr>
          <p:nvPr>
            <p:ph type="ftr" sz="quarter" idx="11"/>
          </p:nvPr>
        </p:nvSpPr>
        <p:spPr>
          <a:xfrm>
            <a:off x="4195573" y="6356350"/>
            <a:ext cx="6520053" cy="365125"/>
          </a:xfrm>
        </p:spPr>
        <p:txBody>
          <a:bodyPr vert="horz" lIns="91440" tIns="45720" rIns="91440" bIns="45720" rtlCol="0" anchor="ctr">
            <a:normAutofit/>
          </a:bodyPr>
          <a:lstStyle/>
          <a:p>
            <a:pPr algn="r">
              <a:defRPr/>
            </a:pPr>
            <a:endParaRPr lang="en-US" sz="1200" kern="1200">
              <a:solidFill>
                <a:schemeClr val="tx1"/>
              </a:solidFill>
              <a:latin typeface="Calibri" panose="020F0502020204030204"/>
              <a:ea typeface="+mn-ea"/>
              <a:cs typeface="+mn-cs"/>
            </a:endParaRPr>
          </a:p>
        </p:txBody>
      </p:sp>
      <p:sp>
        <p:nvSpPr>
          <p:cNvPr id="5" name="Espace réservé du numéro de diapositive 4">
            <a:extLst>
              <a:ext uri="{FF2B5EF4-FFF2-40B4-BE49-F238E27FC236}">
                <a16:creationId xmlns:a16="http://schemas.microsoft.com/office/drawing/2014/main" id="{370B6EC5-3D52-45F7-93A7-C7D62FE04AFB}"/>
              </a:ext>
            </a:extLst>
          </p:cNvPr>
          <p:cNvSpPr>
            <a:spLocks noGrp="1"/>
          </p:cNvSpPr>
          <p:nvPr>
            <p:ph type="sldNum" sz="quarter" idx="12"/>
          </p:nvPr>
        </p:nvSpPr>
        <p:spPr>
          <a:xfrm>
            <a:off x="10896600" y="6356350"/>
            <a:ext cx="457200" cy="365125"/>
          </a:xfrm>
        </p:spPr>
        <p:txBody>
          <a:bodyPr vert="horz" lIns="91440" tIns="45720" rIns="91440" bIns="45720" rtlCol="0" anchor="ctr">
            <a:normAutofit/>
          </a:bodyPr>
          <a:lstStyle/>
          <a:p>
            <a:pPr>
              <a:spcAft>
                <a:spcPts val="600"/>
              </a:spcAft>
              <a:defRPr/>
            </a:pPr>
            <a:fld id="{90DF1D05-78F1-4EE7-8179-D06090A3B736}" type="slidenum">
              <a:rPr lang="en-US">
                <a:solidFill>
                  <a:srgbClr val="FFFFFF"/>
                </a:solidFill>
                <a:latin typeface="Calibri" panose="020F0502020204030204"/>
              </a:rPr>
              <a:pPr>
                <a:spcAft>
                  <a:spcPts val="600"/>
                </a:spcAft>
                <a:defRPr/>
              </a:pPr>
              <a:t>80</a:t>
            </a:fld>
            <a:endParaRPr lang="en-US">
              <a:solidFill>
                <a:srgbClr val="FFFFFF"/>
              </a:solidFill>
              <a:latin typeface="Calibri" panose="020F0502020204030204"/>
            </a:endParaRPr>
          </a:p>
        </p:txBody>
      </p:sp>
      <p:sp>
        <p:nvSpPr>
          <p:cNvPr id="8" name="ZoneTexte 7">
            <a:extLst>
              <a:ext uri="{FF2B5EF4-FFF2-40B4-BE49-F238E27FC236}">
                <a16:creationId xmlns:a16="http://schemas.microsoft.com/office/drawing/2014/main" id="{082C5DD0-8554-41D6-8381-AFE1ABDECB2D}"/>
              </a:ext>
            </a:extLst>
          </p:cNvPr>
          <p:cNvSpPr txBox="1"/>
          <p:nvPr/>
        </p:nvSpPr>
        <p:spPr>
          <a:xfrm>
            <a:off x="9596418" y="6657945"/>
            <a:ext cx="2595582" cy="200055"/>
          </a:xfrm>
          <a:prstGeom prst="rect">
            <a:avLst/>
          </a:prstGeom>
          <a:solidFill>
            <a:srgbClr val="000000"/>
          </a:solidFill>
        </p:spPr>
        <p:txBody>
          <a:bodyPr wrap="none" rtlCol="0">
            <a:spAutoFit/>
          </a:bodyPr>
          <a:lstStyle/>
          <a:p>
            <a:pPr algn="r">
              <a:spcAft>
                <a:spcPts val="600"/>
              </a:spcAft>
            </a:pPr>
            <a:r>
              <a:rPr lang="fr-FR" sz="700">
                <a:solidFill>
                  <a:srgbClr val="FFFFFF"/>
                </a:solidFill>
                <a:hlinkClick r:id="rId3" tooltip="http://www.duperrin.com/2018/10/04/big-data-smart-data-stupid-data-comment-valoriser-les-donnees/">
                  <a:extLst>
                    <a:ext uri="{A12FA001-AC4F-418D-AE19-62706E023703}">
                      <ahyp:hlinkClr xmlns:ahyp="http://schemas.microsoft.com/office/drawing/2018/hyperlinkcolor" val="tx"/>
                    </a:ext>
                  </a:extLst>
                </a:hlinkClick>
              </a:rPr>
              <a:t>Cette photo</a:t>
            </a:r>
            <a:r>
              <a:rPr lang="fr-FR" sz="700">
                <a:solidFill>
                  <a:srgbClr val="FFFFFF"/>
                </a:solidFill>
              </a:rPr>
              <a:t> par Auteur inconnu est soumise à la licence </a:t>
            </a:r>
            <a:r>
              <a:rPr lang="fr-FR"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fr-FR" sz="700">
              <a:solidFill>
                <a:srgbClr val="FFFFFF"/>
              </a:solidFill>
            </a:endParaRPr>
          </a:p>
        </p:txBody>
      </p:sp>
    </p:spTree>
    <p:extLst>
      <p:ext uri="{BB962C8B-B14F-4D97-AF65-F5344CB8AC3E}">
        <p14:creationId xmlns:p14="http://schemas.microsoft.com/office/powerpoint/2010/main" val="334937433"/>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210E1F-CC2D-4FEB-8434-C36BB49D46F8}"/>
              </a:ext>
            </a:extLst>
          </p:cNvPr>
          <p:cNvSpPr>
            <a:spLocks noGrp="1"/>
          </p:cNvSpPr>
          <p:nvPr>
            <p:ph type="title"/>
          </p:nvPr>
        </p:nvSpPr>
        <p:spPr/>
        <p:txBody>
          <a:bodyPr/>
          <a:lstStyle/>
          <a:p>
            <a:r>
              <a:rPr lang="fr-FR" dirty="0"/>
              <a:t>Big Data Maturité modèle</a:t>
            </a:r>
          </a:p>
        </p:txBody>
      </p:sp>
      <p:sp>
        <p:nvSpPr>
          <p:cNvPr id="4" name="Espace réservé du pied de page 3">
            <a:extLst>
              <a:ext uri="{FF2B5EF4-FFF2-40B4-BE49-F238E27FC236}">
                <a16:creationId xmlns:a16="http://schemas.microsoft.com/office/drawing/2014/main" id="{7E72046B-8044-44C4-8FB4-16D55D1EAD4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7AEFC56-2A50-442E-947B-4F38FADB0D2F}"/>
              </a:ext>
            </a:extLst>
          </p:cNvPr>
          <p:cNvSpPr>
            <a:spLocks noGrp="1"/>
          </p:cNvSpPr>
          <p:nvPr>
            <p:ph type="sldNum" sz="quarter" idx="12"/>
          </p:nvPr>
        </p:nvSpPr>
        <p:spPr/>
        <p:txBody>
          <a:bodyPr/>
          <a:lstStyle/>
          <a:p>
            <a:fld id="{90DF1D05-78F1-4EE7-8179-D06090A3B736}" type="slidenum">
              <a:rPr lang="fr-FR" smtClean="0"/>
              <a:t>81</a:t>
            </a:fld>
            <a:endParaRPr lang="fr-FR"/>
          </a:p>
        </p:txBody>
      </p:sp>
      <p:sp>
        <p:nvSpPr>
          <p:cNvPr id="17" name="Espace réservé du contenu 16">
            <a:extLst>
              <a:ext uri="{FF2B5EF4-FFF2-40B4-BE49-F238E27FC236}">
                <a16:creationId xmlns:a16="http://schemas.microsoft.com/office/drawing/2014/main" id="{29218D7F-34B9-4ACE-8A3F-110FB92D3152}"/>
              </a:ext>
            </a:extLst>
          </p:cNvPr>
          <p:cNvSpPr>
            <a:spLocks noGrp="1"/>
          </p:cNvSpPr>
          <p:nvPr>
            <p:ph idx="1"/>
          </p:nvPr>
        </p:nvSpPr>
        <p:spPr>
          <a:xfrm>
            <a:off x="838200" y="1825625"/>
            <a:ext cx="4833730" cy="4351338"/>
          </a:xfrm>
        </p:spPr>
        <p:txBody>
          <a:bodyPr/>
          <a:lstStyle/>
          <a:p>
            <a:pPr algn="just"/>
            <a:r>
              <a:rPr lang="fr-FR" dirty="0"/>
              <a:t>L’étape la plus dur dans ce modèle est le passage entre le « pilotage » étape 2 et l’étape 3 « valeur tactique » que l’on appelle l’industrialisation. Pour que cette étape se passe bien il faut un retour sur investissement rapide « ROI ».</a:t>
            </a:r>
          </a:p>
        </p:txBody>
      </p:sp>
      <p:pic>
        <p:nvPicPr>
          <p:cNvPr id="20" name="Image 19">
            <a:extLst>
              <a:ext uri="{FF2B5EF4-FFF2-40B4-BE49-F238E27FC236}">
                <a16:creationId xmlns:a16="http://schemas.microsoft.com/office/drawing/2014/main" id="{EFACFE4D-30EC-4ACF-AC6E-4886FFD11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780" y="1364973"/>
            <a:ext cx="5971413" cy="4811989"/>
          </a:xfrm>
          <a:prstGeom prst="rect">
            <a:avLst/>
          </a:prstGeom>
        </p:spPr>
      </p:pic>
    </p:spTree>
    <p:extLst>
      <p:ext uri="{BB962C8B-B14F-4D97-AF65-F5344CB8AC3E}">
        <p14:creationId xmlns:p14="http://schemas.microsoft.com/office/powerpoint/2010/main" val="2889117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081E96-3BAC-45A6-BEE8-AF1DC62CAEDC}"/>
              </a:ext>
            </a:extLst>
          </p:cNvPr>
          <p:cNvSpPr>
            <a:spLocks noGrp="1"/>
          </p:cNvSpPr>
          <p:nvPr>
            <p:ph type="title"/>
          </p:nvPr>
        </p:nvSpPr>
        <p:spPr/>
        <p:txBody>
          <a:bodyPr/>
          <a:lstStyle/>
          <a:p>
            <a:r>
              <a:rPr lang="fr-FR"/>
              <a:t>Big Data Maturité modèle</a:t>
            </a:r>
          </a:p>
        </p:txBody>
      </p:sp>
      <p:sp>
        <p:nvSpPr>
          <p:cNvPr id="3" name="Espace réservé du contenu 2">
            <a:extLst>
              <a:ext uri="{FF2B5EF4-FFF2-40B4-BE49-F238E27FC236}">
                <a16:creationId xmlns:a16="http://schemas.microsoft.com/office/drawing/2014/main" id="{B01BF6A7-C385-4594-92B7-1FA9D847A449}"/>
              </a:ext>
            </a:extLst>
          </p:cNvPr>
          <p:cNvSpPr>
            <a:spLocks noGrp="1"/>
          </p:cNvSpPr>
          <p:nvPr>
            <p:ph idx="1"/>
          </p:nvPr>
        </p:nvSpPr>
        <p:spPr>
          <a:xfrm>
            <a:off x="838200" y="1825625"/>
            <a:ext cx="5257800" cy="4351338"/>
          </a:xfrm>
        </p:spPr>
        <p:txBody>
          <a:bodyPr/>
          <a:lstStyle/>
          <a:p>
            <a:r>
              <a:rPr lang="fr-FR" dirty="0"/>
              <a:t>Niveau de maturité en Big Data</a:t>
            </a:r>
          </a:p>
        </p:txBody>
      </p:sp>
      <p:sp>
        <p:nvSpPr>
          <p:cNvPr id="4" name="Espace réservé du pied de page 3">
            <a:extLst>
              <a:ext uri="{FF2B5EF4-FFF2-40B4-BE49-F238E27FC236}">
                <a16:creationId xmlns:a16="http://schemas.microsoft.com/office/drawing/2014/main" id="{24341955-073F-45CC-928E-2E1ABFE9CA7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C2E09CC-3CBC-467E-A427-0B49A3AA2A73}"/>
              </a:ext>
            </a:extLst>
          </p:cNvPr>
          <p:cNvSpPr>
            <a:spLocks noGrp="1"/>
          </p:cNvSpPr>
          <p:nvPr>
            <p:ph type="sldNum" sz="quarter" idx="12"/>
          </p:nvPr>
        </p:nvSpPr>
        <p:spPr/>
        <p:txBody>
          <a:bodyPr/>
          <a:lstStyle/>
          <a:p>
            <a:fld id="{90DF1D05-78F1-4EE7-8179-D06090A3B736}" type="slidenum">
              <a:rPr lang="fr-FR" smtClean="0"/>
              <a:t>82</a:t>
            </a:fld>
            <a:endParaRPr lang="fr-FR"/>
          </a:p>
        </p:txBody>
      </p:sp>
      <p:pic>
        <p:nvPicPr>
          <p:cNvPr id="6" name="Espace réservé du contenu 10">
            <a:extLst>
              <a:ext uri="{FF2B5EF4-FFF2-40B4-BE49-F238E27FC236}">
                <a16:creationId xmlns:a16="http://schemas.microsoft.com/office/drawing/2014/main" id="{FA9F1599-A459-4139-9FD3-DA17BB7DC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356" y="365125"/>
            <a:ext cx="4608443" cy="5691117"/>
          </a:xfrm>
          <a:prstGeom prst="rect">
            <a:avLst/>
          </a:prstGeom>
        </p:spPr>
      </p:pic>
    </p:spTree>
    <p:extLst>
      <p:ext uri="{BB962C8B-B14F-4D97-AF65-F5344CB8AC3E}">
        <p14:creationId xmlns:p14="http://schemas.microsoft.com/office/powerpoint/2010/main" val="405480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0582C0-E1DB-462D-8929-5A2CEB08FD11}"/>
              </a:ext>
            </a:extLst>
          </p:cNvPr>
          <p:cNvSpPr>
            <a:spLocks noGrp="1"/>
          </p:cNvSpPr>
          <p:nvPr>
            <p:ph type="title"/>
          </p:nvPr>
        </p:nvSpPr>
        <p:spPr/>
        <p:txBody>
          <a:bodyPr/>
          <a:lstStyle/>
          <a:p>
            <a:r>
              <a:rPr lang="fr-FR" dirty="0"/>
              <a:t>Exemples de projet</a:t>
            </a:r>
          </a:p>
        </p:txBody>
      </p:sp>
      <p:sp>
        <p:nvSpPr>
          <p:cNvPr id="3" name="Espace réservé du contenu 2">
            <a:extLst>
              <a:ext uri="{FF2B5EF4-FFF2-40B4-BE49-F238E27FC236}">
                <a16:creationId xmlns:a16="http://schemas.microsoft.com/office/drawing/2014/main" id="{BE84D85B-44AA-4EA5-9BAA-774306A95593}"/>
              </a:ext>
            </a:extLst>
          </p:cNvPr>
          <p:cNvSpPr>
            <a:spLocks noGrp="1"/>
          </p:cNvSpPr>
          <p:nvPr>
            <p:ph idx="1"/>
          </p:nvPr>
        </p:nvSpPr>
        <p:spPr/>
        <p:txBody>
          <a:bodyPr/>
          <a:lstStyle/>
          <a:p>
            <a:r>
              <a:rPr lang="fr-FR" dirty="0"/>
              <a:t>Qu’est qu’un projet ? </a:t>
            </a:r>
          </a:p>
          <a:p>
            <a:endParaRPr lang="fr-FR" dirty="0"/>
          </a:p>
          <a:p>
            <a:r>
              <a:rPr lang="fr-FR" dirty="0"/>
              <a:t>Elicitation d’un besoin ? Analyste métier</a:t>
            </a:r>
          </a:p>
          <a:p>
            <a:endParaRPr lang="fr-FR" dirty="0"/>
          </a:p>
          <a:p>
            <a:r>
              <a:rPr lang="fr-FR" dirty="0"/>
              <a:t>Quels sont les prérequis ? Data de qualité, bonne compétence, problème business (gens, outils).</a:t>
            </a:r>
          </a:p>
        </p:txBody>
      </p:sp>
      <p:sp>
        <p:nvSpPr>
          <p:cNvPr id="4" name="Espace réservé du pied de page 3">
            <a:extLst>
              <a:ext uri="{FF2B5EF4-FFF2-40B4-BE49-F238E27FC236}">
                <a16:creationId xmlns:a16="http://schemas.microsoft.com/office/drawing/2014/main" id="{E1C4AF73-CF95-4E6C-B231-40F0B9C8A6F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765EE4D-5601-405E-8B8A-691CD7EA6C59}"/>
              </a:ext>
            </a:extLst>
          </p:cNvPr>
          <p:cNvSpPr>
            <a:spLocks noGrp="1"/>
          </p:cNvSpPr>
          <p:nvPr>
            <p:ph type="sldNum" sz="quarter" idx="12"/>
          </p:nvPr>
        </p:nvSpPr>
        <p:spPr/>
        <p:txBody>
          <a:bodyPr/>
          <a:lstStyle/>
          <a:p>
            <a:fld id="{90DF1D05-78F1-4EE7-8179-D06090A3B736}" type="slidenum">
              <a:rPr lang="fr-FR" smtClean="0"/>
              <a:t>83</a:t>
            </a:fld>
            <a:endParaRPr lang="fr-FR"/>
          </a:p>
        </p:txBody>
      </p:sp>
    </p:spTree>
    <p:extLst>
      <p:ext uri="{BB962C8B-B14F-4D97-AF65-F5344CB8AC3E}">
        <p14:creationId xmlns:p14="http://schemas.microsoft.com/office/powerpoint/2010/main" val="2231811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758" y="187747"/>
            <a:ext cx="11518231" cy="6019026"/>
          </a:xfrm>
        </p:spPr>
      </p:pic>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0DF1D05-78F1-4EE7-8179-D06090A3B736}" type="slidenum">
              <a:rPr lang="fr-FR" smtClean="0"/>
              <a:t>84</a:t>
            </a:fld>
            <a:endParaRPr lang="fr-FR"/>
          </a:p>
        </p:txBody>
      </p:sp>
    </p:spTree>
    <p:extLst>
      <p:ext uri="{BB962C8B-B14F-4D97-AF65-F5344CB8AC3E}">
        <p14:creationId xmlns:p14="http://schemas.microsoft.com/office/powerpoint/2010/main" val="2840108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545203-430A-492E-BDDF-D3682B408532}"/>
              </a:ext>
            </a:extLst>
          </p:cNvPr>
          <p:cNvSpPr>
            <a:spLocks noGrp="1"/>
          </p:cNvSpPr>
          <p:nvPr>
            <p:ph type="title"/>
          </p:nvPr>
        </p:nvSpPr>
        <p:spPr/>
        <p:txBody>
          <a:bodyPr/>
          <a:lstStyle/>
          <a:p>
            <a:r>
              <a:rPr lang="fr-FR" dirty="0"/>
              <a:t>Qu’est ce qu’un projet Big Data ?</a:t>
            </a:r>
          </a:p>
        </p:txBody>
      </p:sp>
      <p:sp>
        <p:nvSpPr>
          <p:cNvPr id="3" name="Espace réservé du contenu 2">
            <a:extLst>
              <a:ext uri="{FF2B5EF4-FFF2-40B4-BE49-F238E27FC236}">
                <a16:creationId xmlns:a16="http://schemas.microsoft.com/office/drawing/2014/main" id="{8E9C91F4-6CE7-477D-BCF7-E3377AFE7FD1}"/>
              </a:ext>
            </a:extLst>
          </p:cNvPr>
          <p:cNvSpPr>
            <a:spLocks noGrp="1"/>
          </p:cNvSpPr>
          <p:nvPr>
            <p:ph idx="1"/>
          </p:nvPr>
        </p:nvSpPr>
        <p:spPr/>
        <p:txBody>
          <a:bodyPr/>
          <a:lstStyle/>
          <a:p>
            <a:pPr marL="0" indent="0">
              <a:buNone/>
            </a:pPr>
            <a:r>
              <a:rPr lang="fr-FR" dirty="0"/>
              <a:t>4 composantes :</a:t>
            </a:r>
          </a:p>
          <a:p>
            <a:pPr marL="0" indent="0">
              <a:buNone/>
            </a:pPr>
            <a:endParaRPr lang="fr-FR" dirty="0"/>
          </a:p>
          <a:p>
            <a:r>
              <a:rPr lang="fr-FR" dirty="0"/>
              <a:t>Technologies matériels et logiciels. </a:t>
            </a:r>
          </a:p>
          <a:p>
            <a:r>
              <a:rPr lang="fr-FR" dirty="0"/>
              <a:t>Méthode de gestion de projet.</a:t>
            </a:r>
          </a:p>
          <a:p>
            <a:r>
              <a:rPr lang="fr-FR" dirty="0"/>
              <a:t>Juridique : cadre particulier lié aux données manipulées, utilisations, conclusions.</a:t>
            </a:r>
          </a:p>
          <a:p>
            <a:r>
              <a:rPr lang="fr-FR" dirty="0"/>
              <a:t>Composante sociale : acceptation de la circulation, utilisation des données (méthodes Agile).</a:t>
            </a:r>
          </a:p>
        </p:txBody>
      </p:sp>
      <p:sp>
        <p:nvSpPr>
          <p:cNvPr id="4" name="Espace réservé du pied de page 3">
            <a:extLst>
              <a:ext uri="{FF2B5EF4-FFF2-40B4-BE49-F238E27FC236}">
                <a16:creationId xmlns:a16="http://schemas.microsoft.com/office/drawing/2014/main" id="{24BF4AE7-B997-4BCE-9549-D1DA165C579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543157C-680B-40C7-9477-6A7331099F5F}"/>
              </a:ext>
            </a:extLst>
          </p:cNvPr>
          <p:cNvSpPr>
            <a:spLocks noGrp="1"/>
          </p:cNvSpPr>
          <p:nvPr>
            <p:ph type="sldNum" sz="quarter" idx="12"/>
          </p:nvPr>
        </p:nvSpPr>
        <p:spPr/>
        <p:txBody>
          <a:bodyPr/>
          <a:lstStyle/>
          <a:p>
            <a:fld id="{90DF1D05-78F1-4EE7-8179-D06090A3B736}" type="slidenum">
              <a:rPr lang="fr-FR" smtClean="0"/>
              <a:t>85</a:t>
            </a:fld>
            <a:endParaRPr lang="fr-FR"/>
          </a:p>
        </p:txBody>
      </p:sp>
    </p:spTree>
    <p:extLst>
      <p:ext uri="{BB962C8B-B14F-4D97-AF65-F5344CB8AC3E}">
        <p14:creationId xmlns:p14="http://schemas.microsoft.com/office/powerpoint/2010/main" val="1068293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0D519-55B2-4B46-B01E-ECB9D743A0F5}"/>
              </a:ext>
            </a:extLst>
          </p:cNvPr>
          <p:cNvSpPr>
            <a:spLocks noGrp="1"/>
          </p:cNvSpPr>
          <p:nvPr>
            <p:ph type="title"/>
          </p:nvPr>
        </p:nvSpPr>
        <p:spPr/>
        <p:txBody>
          <a:bodyPr/>
          <a:lstStyle/>
          <a:p>
            <a:r>
              <a:rPr lang="fr-FR" dirty="0"/>
              <a:t>Qu’est ce qu’un projet Big Data ?</a:t>
            </a:r>
          </a:p>
        </p:txBody>
      </p:sp>
      <p:sp>
        <p:nvSpPr>
          <p:cNvPr id="3" name="Espace réservé du contenu 2">
            <a:extLst>
              <a:ext uri="{FF2B5EF4-FFF2-40B4-BE49-F238E27FC236}">
                <a16:creationId xmlns:a16="http://schemas.microsoft.com/office/drawing/2014/main" id="{54B92134-A20E-48FB-9399-2EC5DF80E65C}"/>
              </a:ext>
            </a:extLst>
          </p:cNvPr>
          <p:cNvSpPr>
            <a:spLocks noGrp="1"/>
          </p:cNvSpPr>
          <p:nvPr>
            <p:ph idx="1"/>
          </p:nvPr>
        </p:nvSpPr>
        <p:spPr/>
        <p:txBody>
          <a:bodyPr/>
          <a:lstStyle/>
          <a:p>
            <a:pPr marL="0" indent="0">
              <a:buNone/>
            </a:pPr>
            <a:r>
              <a:rPr lang="fr-FR" dirty="0"/>
              <a:t>5 phases :</a:t>
            </a:r>
          </a:p>
          <a:p>
            <a:endParaRPr lang="fr-FR" dirty="0"/>
          </a:p>
          <a:p>
            <a:pPr algn="just"/>
            <a:r>
              <a:rPr lang="fr-FR" dirty="0"/>
              <a:t>Etude d’opportunité</a:t>
            </a:r>
          </a:p>
          <a:p>
            <a:pPr algn="just"/>
            <a:r>
              <a:rPr lang="fr-FR" dirty="0"/>
              <a:t>POC</a:t>
            </a:r>
          </a:p>
          <a:p>
            <a:pPr algn="just"/>
            <a:r>
              <a:rPr lang="fr-FR" dirty="0"/>
              <a:t>Projet pilote</a:t>
            </a:r>
          </a:p>
          <a:p>
            <a:pPr algn="just"/>
            <a:r>
              <a:rPr lang="fr-FR" dirty="0"/>
              <a:t>Industrialisation</a:t>
            </a:r>
          </a:p>
          <a:p>
            <a:pPr algn="just"/>
            <a:r>
              <a:rPr lang="fr-FR" dirty="0"/>
              <a:t>Amélioration continue</a:t>
            </a:r>
          </a:p>
        </p:txBody>
      </p:sp>
      <p:sp>
        <p:nvSpPr>
          <p:cNvPr id="4" name="Espace réservé du pied de page 3">
            <a:extLst>
              <a:ext uri="{FF2B5EF4-FFF2-40B4-BE49-F238E27FC236}">
                <a16:creationId xmlns:a16="http://schemas.microsoft.com/office/drawing/2014/main" id="{682A3C37-82CC-4CE3-A0AE-A075E26E066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143E966-36C3-4442-9822-9C7FE30C2028}"/>
              </a:ext>
            </a:extLst>
          </p:cNvPr>
          <p:cNvSpPr>
            <a:spLocks noGrp="1"/>
          </p:cNvSpPr>
          <p:nvPr>
            <p:ph type="sldNum" sz="quarter" idx="12"/>
          </p:nvPr>
        </p:nvSpPr>
        <p:spPr/>
        <p:txBody>
          <a:bodyPr/>
          <a:lstStyle/>
          <a:p>
            <a:fld id="{90DF1D05-78F1-4EE7-8179-D06090A3B736}" type="slidenum">
              <a:rPr lang="fr-FR" smtClean="0"/>
              <a:t>86</a:t>
            </a:fld>
            <a:endParaRPr lang="fr-FR"/>
          </a:p>
        </p:txBody>
      </p:sp>
    </p:spTree>
    <p:extLst>
      <p:ext uri="{BB962C8B-B14F-4D97-AF65-F5344CB8AC3E}">
        <p14:creationId xmlns:p14="http://schemas.microsoft.com/office/powerpoint/2010/main" val="23218052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17756B-5C64-4C5B-9E9E-25470AF5E929}"/>
              </a:ext>
            </a:extLst>
          </p:cNvPr>
          <p:cNvSpPr>
            <a:spLocks noGrp="1"/>
          </p:cNvSpPr>
          <p:nvPr>
            <p:ph type="title"/>
          </p:nvPr>
        </p:nvSpPr>
        <p:spPr/>
        <p:txBody>
          <a:bodyPr/>
          <a:lstStyle/>
          <a:p>
            <a:r>
              <a:rPr lang="fr-FR" dirty="0"/>
              <a:t>Ratios projet Data Science</a:t>
            </a:r>
          </a:p>
        </p:txBody>
      </p:sp>
      <p:sp>
        <p:nvSpPr>
          <p:cNvPr id="3" name="Espace réservé du contenu 2">
            <a:extLst>
              <a:ext uri="{FF2B5EF4-FFF2-40B4-BE49-F238E27FC236}">
                <a16:creationId xmlns:a16="http://schemas.microsoft.com/office/drawing/2014/main" id="{3A1ACFCC-9DB3-4957-B06B-D092D7C76CA5}"/>
              </a:ext>
            </a:extLst>
          </p:cNvPr>
          <p:cNvSpPr>
            <a:spLocks noGrp="1"/>
          </p:cNvSpPr>
          <p:nvPr>
            <p:ph idx="1"/>
          </p:nvPr>
        </p:nvSpPr>
        <p:spPr/>
        <p:txBody>
          <a:bodyPr/>
          <a:lstStyle/>
          <a:p>
            <a:r>
              <a:rPr lang="fr-FR" dirty="0"/>
              <a:t>Phase qui prend le plus de temps </a:t>
            </a:r>
          </a:p>
          <a:p>
            <a:endParaRPr lang="fr-FR" dirty="0"/>
          </a:p>
          <a:p>
            <a:endParaRPr lang="fr-FR" dirty="0"/>
          </a:p>
        </p:txBody>
      </p:sp>
      <p:sp>
        <p:nvSpPr>
          <p:cNvPr id="4" name="Espace réservé du pied de page 3">
            <a:extLst>
              <a:ext uri="{FF2B5EF4-FFF2-40B4-BE49-F238E27FC236}">
                <a16:creationId xmlns:a16="http://schemas.microsoft.com/office/drawing/2014/main" id="{7D971D37-7087-4801-A670-67F4B003036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2E36989-C6CD-4F31-838A-8A1ECBAFEA55}"/>
              </a:ext>
            </a:extLst>
          </p:cNvPr>
          <p:cNvSpPr>
            <a:spLocks noGrp="1"/>
          </p:cNvSpPr>
          <p:nvPr>
            <p:ph type="sldNum" sz="quarter" idx="12"/>
          </p:nvPr>
        </p:nvSpPr>
        <p:spPr/>
        <p:txBody>
          <a:bodyPr/>
          <a:lstStyle/>
          <a:p>
            <a:fld id="{90DF1D05-78F1-4EE7-8179-D06090A3B736}" type="slidenum">
              <a:rPr lang="fr-FR" smtClean="0"/>
              <a:t>87</a:t>
            </a:fld>
            <a:endParaRPr lang="fr-FR"/>
          </a:p>
        </p:txBody>
      </p:sp>
      <p:graphicFrame>
        <p:nvGraphicFramePr>
          <p:cNvPr id="6" name="Tableau 5">
            <a:extLst>
              <a:ext uri="{FF2B5EF4-FFF2-40B4-BE49-F238E27FC236}">
                <a16:creationId xmlns:a16="http://schemas.microsoft.com/office/drawing/2014/main" id="{6A82C3CF-7D66-4CE2-AE86-AD4241001F24}"/>
              </a:ext>
            </a:extLst>
          </p:cNvPr>
          <p:cNvGraphicFramePr>
            <a:graphicFrameLocks noGrp="1"/>
          </p:cNvGraphicFramePr>
          <p:nvPr>
            <p:extLst>
              <p:ext uri="{D42A27DB-BD31-4B8C-83A1-F6EECF244321}">
                <p14:modId xmlns:p14="http://schemas.microsoft.com/office/powerpoint/2010/main" val="3598503560"/>
              </p:ext>
            </p:extLst>
          </p:nvPr>
        </p:nvGraphicFramePr>
        <p:xfrm>
          <a:off x="2032000" y="2703354"/>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5555497"/>
                    </a:ext>
                  </a:extLst>
                </a:gridCol>
                <a:gridCol w="4064000">
                  <a:extLst>
                    <a:ext uri="{9D8B030D-6E8A-4147-A177-3AD203B41FA5}">
                      <a16:colId xmlns:a16="http://schemas.microsoft.com/office/drawing/2014/main" val="2147814383"/>
                    </a:ext>
                  </a:extLst>
                </a:gridCol>
              </a:tblGrid>
              <a:tr h="370840">
                <a:tc>
                  <a:txBody>
                    <a:bodyPr/>
                    <a:lstStyle/>
                    <a:p>
                      <a:pPr algn="ctr"/>
                      <a:r>
                        <a:rPr lang="fr-FR" dirty="0"/>
                        <a:t>Activité</a:t>
                      </a:r>
                    </a:p>
                  </a:txBody>
                  <a:tcPr/>
                </a:tc>
                <a:tc>
                  <a:txBody>
                    <a:bodyPr/>
                    <a:lstStyle/>
                    <a:p>
                      <a:pPr algn="ctr"/>
                      <a:r>
                        <a:rPr lang="fr-FR" dirty="0"/>
                        <a:t>Evaluation macro</a:t>
                      </a:r>
                    </a:p>
                  </a:txBody>
                  <a:tcPr/>
                </a:tc>
                <a:extLst>
                  <a:ext uri="{0D108BD9-81ED-4DB2-BD59-A6C34878D82A}">
                    <a16:rowId xmlns:a16="http://schemas.microsoft.com/office/drawing/2014/main" val="3686025903"/>
                  </a:ext>
                </a:extLst>
              </a:tr>
              <a:tr h="370840">
                <a:tc>
                  <a:txBody>
                    <a:bodyPr/>
                    <a:lstStyle/>
                    <a:p>
                      <a:pPr algn="ctr"/>
                      <a:r>
                        <a:rPr lang="fr-FR" dirty="0"/>
                        <a:t>Compréhension métier</a:t>
                      </a:r>
                    </a:p>
                  </a:txBody>
                  <a:tcPr/>
                </a:tc>
                <a:tc>
                  <a:txBody>
                    <a:bodyPr/>
                    <a:lstStyle/>
                    <a:p>
                      <a:pPr algn="ctr"/>
                      <a:r>
                        <a:rPr lang="fr-FR" dirty="0"/>
                        <a:t>12%</a:t>
                      </a:r>
                    </a:p>
                  </a:txBody>
                  <a:tcPr/>
                </a:tc>
                <a:extLst>
                  <a:ext uri="{0D108BD9-81ED-4DB2-BD59-A6C34878D82A}">
                    <a16:rowId xmlns:a16="http://schemas.microsoft.com/office/drawing/2014/main" val="1262181336"/>
                  </a:ext>
                </a:extLst>
              </a:tr>
              <a:tr h="370840">
                <a:tc>
                  <a:txBody>
                    <a:bodyPr/>
                    <a:lstStyle/>
                    <a:p>
                      <a:pPr algn="ctr"/>
                      <a:r>
                        <a:rPr lang="fr-FR" dirty="0"/>
                        <a:t>Compréhension des données</a:t>
                      </a:r>
                    </a:p>
                  </a:txBody>
                  <a:tcPr/>
                </a:tc>
                <a:tc>
                  <a:txBody>
                    <a:bodyPr/>
                    <a:lstStyle/>
                    <a:p>
                      <a:pPr algn="ctr"/>
                      <a:r>
                        <a:rPr lang="fr-FR" dirty="0"/>
                        <a:t>15%</a:t>
                      </a:r>
                    </a:p>
                  </a:txBody>
                  <a:tcPr/>
                </a:tc>
                <a:extLst>
                  <a:ext uri="{0D108BD9-81ED-4DB2-BD59-A6C34878D82A}">
                    <a16:rowId xmlns:a16="http://schemas.microsoft.com/office/drawing/2014/main" val="2822799043"/>
                  </a:ext>
                </a:extLst>
              </a:tr>
              <a:tr h="370840">
                <a:tc>
                  <a:txBody>
                    <a:bodyPr/>
                    <a:lstStyle/>
                    <a:p>
                      <a:pPr algn="ctr"/>
                      <a:r>
                        <a:rPr lang="fr-FR" dirty="0"/>
                        <a:t>Préparation des données</a:t>
                      </a:r>
                    </a:p>
                  </a:txBody>
                  <a:tcPr/>
                </a:tc>
                <a:tc>
                  <a:txBody>
                    <a:bodyPr/>
                    <a:lstStyle/>
                    <a:p>
                      <a:pPr algn="ctr"/>
                      <a:r>
                        <a:rPr lang="fr-FR" dirty="0"/>
                        <a:t>40%</a:t>
                      </a:r>
                    </a:p>
                  </a:txBody>
                  <a:tcPr/>
                </a:tc>
                <a:extLst>
                  <a:ext uri="{0D108BD9-81ED-4DB2-BD59-A6C34878D82A}">
                    <a16:rowId xmlns:a16="http://schemas.microsoft.com/office/drawing/2014/main" val="1575325823"/>
                  </a:ext>
                </a:extLst>
              </a:tr>
              <a:tr h="370840">
                <a:tc>
                  <a:txBody>
                    <a:bodyPr/>
                    <a:lstStyle/>
                    <a:p>
                      <a:pPr algn="ctr"/>
                      <a:r>
                        <a:rPr lang="fr-FR" dirty="0"/>
                        <a:t>Modélisation</a:t>
                      </a:r>
                    </a:p>
                  </a:txBody>
                  <a:tcPr/>
                </a:tc>
                <a:tc>
                  <a:txBody>
                    <a:bodyPr/>
                    <a:lstStyle/>
                    <a:p>
                      <a:pPr algn="ctr"/>
                      <a:r>
                        <a:rPr lang="fr-FR" dirty="0"/>
                        <a:t>18%</a:t>
                      </a:r>
                    </a:p>
                  </a:txBody>
                  <a:tcPr/>
                </a:tc>
                <a:extLst>
                  <a:ext uri="{0D108BD9-81ED-4DB2-BD59-A6C34878D82A}">
                    <a16:rowId xmlns:a16="http://schemas.microsoft.com/office/drawing/2014/main" val="784116319"/>
                  </a:ext>
                </a:extLst>
              </a:tr>
              <a:tr h="370840">
                <a:tc>
                  <a:txBody>
                    <a:bodyPr/>
                    <a:lstStyle/>
                    <a:p>
                      <a:pPr algn="ctr"/>
                      <a:r>
                        <a:rPr lang="fr-FR" dirty="0"/>
                        <a:t>Evaluation</a:t>
                      </a:r>
                    </a:p>
                  </a:txBody>
                  <a:tcPr/>
                </a:tc>
                <a:tc>
                  <a:txBody>
                    <a:bodyPr/>
                    <a:lstStyle/>
                    <a:p>
                      <a:pPr algn="ctr"/>
                      <a:r>
                        <a:rPr lang="fr-FR" dirty="0"/>
                        <a:t>12%</a:t>
                      </a:r>
                    </a:p>
                  </a:txBody>
                  <a:tcPr/>
                </a:tc>
                <a:extLst>
                  <a:ext uri="{0D108BD9-81ED-4DB2-BD59-A6C34878D82A}">
                    <a16:rowId xmlns:a16="http://schemas.microsoft.com/office/drawing/2014/main" val="949413279"/>
                  </a:ext>
                </a:extLst>
              </a:tr>
              <a:tr h="370840">
                <a:tc>
                  <a:txBody>
                    <a:bodyPr/>
                    <a:lstStyle/>
                    <a:p>
                      <a:pPr algn="ctr"/>
                      <a:r>
                        <a:rPr lang="fr-FR" dirty="0"/>
                        <a:t>Déploiement</a:t>
                      </a:r>
                    </a:p>
                  </a:txBody>
                  <a:tcPr/>
                </a:tc>
                <a:tc>
                  <a:txBody>
                    <a:bodyPr/>
                    <a:lstStyle/>
                    <a:p>
                      <a:pPr algn="ctr"/>
                      <a:r>
                        <a:rPr lang="fr-FR" dirty="0"/>
                        <a:t>3%</a:t>
                      </a:r>
                    </a:p>
                  </a:txBody>
                  <a:tcPr/>
                </a:tc>
                <a:extLst>
                  <a:ext uri="{0D108BD9-81ED-4DB2-BD59-A6C34878D82A}">
                    <a16:rowId xmlns:a16="http://schemas.microsoft.com/office/drawing/2014/main" val="435699860"/>
                  </a:ext>
                </a:extLst>
              </a:tr>
            </a:tbl>
          </a:graphicData>
        </a:graphic>
      </p:graphicFrame>
    </p:spTree>
    <p:extLst>
      <p:ext uri="{BB962C8B-B14F-4D97-AF65-F5344CB8AC3E}">
        <p14:creationId xmlns:p14="http://schemas.microsoft.com/office/powerpoint/2010/main" val="680402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33747-4BC6-410A-A4DB-32E2B9EC33D0}"/>
              </a:ext>
            </a:extLst>
          </p:cNvPr>
          <p:cNvSpPr>
            <a:spLocks noGrp="1"/>
          </p:cNvSpPr>
          <p:nvPr>
            <p:ph type="title"/>
          </p:nvPr>
        </p:nvSpPr>
        <p:spPr/>
        <p:txBody>
          <a:bodyPr/>
          <a:lstStyle/>
          <a:p>
            <a:r>
              <a:rPr lang="fr-FR" dirty="0"/>
              <a:t>Compétences requises	</a:t>
            </a:r>
          </a:p>
        </p:txBody>
      </p:sp>
      <p:sp>
        <p:nvSpPr>
          <p:cNvPr id="4" name="Espace réservé du pied de page 3">
            <a:extLst>
              <a:ext uri="{FF2B5EF4-FFF2-40B4-BE49-F238E27FC236}">
                <a16:creationId xmlns:a16="http://schemas.microsoft.com/office/drawing/2014/main" id="{B09B2A1C-B2FE-4DA7-BA24-E05AD4ADAE8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3DF715A-9B46-433A-A5BE-6804A2FE79CB}"/>
              </a:ext>
            </a:extLst>
          </p:cNvPr>
          <p:cNvSpPr>
            <a:spLocks noGrp="1"/>
          </p:cNvSpPr>
          <p:nvPr>
            <p:ph type="sldNum" sz="quarter" idx="12"/>
          </p:nvPr>
        </p:nvSpPr>
        <p:spPr/>
        <p:txBody>
          <a:bodyPr/>
          <a:lstStyle/>
          <a:p>
            <a:fld id="{90DF1D05-78F1-4EE7-8179-D06090A3B736}" type="slidenum">
              <a:rPr lang="fr-FR" smtClean="0"/>
              <a:t>88</a:t>
            </a:fld>
            <a:endParaRPr lang="fr-FR"/>
          </a:p>
        </p:txBody>
      </p:sp>
      <p:sp>
        <p:nvSpPr>
          <p:cNvPr id="9" name="Espace réservé du contenu 8">
            <a:extLst>
              <a:ext uri="{FF2B5EF4-FFF2-40B4-BE49-F238E27FC236}">
                <a16:creationId xmlns:a16="http://schemas.microsoft.com/office/drawing/2014/main" id="{4FEC6B89-DCC7-40D9-ABF9-4F32C830BC7C}"/>
              </a:ext>
            </a:extLst>
          </p:cNvPr>
          <p:cNvSpPr>
            <a:spLocks noGrp="1"/>
          </p:cNvSpPr>
          <p:nvPr>
            <p:ph idx="1"/>
          </p:nvPr>
        </p:nvSpPr>
        <p:spPr>
          <a:xfrm>
            <a:off x="838200" y="1825625"/>
            <a:ext cx="5257800" cy="4351338"/>
          </a:xfrm>
        </p:spPr>
        <p:txBody>
          <a:bodyPr/>
          <a:lstStyle/>
          <a:p>
            <a:r>
              <a:rPr lang="fr-FR" dirty="0"/>
              <a:t>Un projet est multi-compétences</a:t>
            </a:r>
          </a:p>
        </p:txBody>
      </p:sp>
      <p:pic>
        <p:nvPicPr>
          <p:cNvPr id="11" name="Image 10">
            <a:extLst>
              <a:ext uri="{FF2B5EF4-FFF2-40B4-BE49-F238E27FC236}">
                <a16:creationId xmlns:a16="http://schemas.microsoft.com/office/drawing/2014/main" id="{5AF74C12-46B1-406E-82B1-468638570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078" y="2358888"/>
            <a:ext cx="8189844" cy="3670852"/>
          </a:xfrm>
          <a:prstGeom prst="rect">
            <a:avLst/>
          </a:prstGeom>
        </p:spPr>
      </p:pic>
    </p:spTree>
    <p:extLst>
      <p:ext uri="{BB962C8B-B14F-4D97-AF65-F5344CB8AC3E}">
        <p14:creationId xmlns:p14="http://schemas.microsoft.com/office/powerpoint/2010/main" val="2547899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F77E3D0-DD3B-4B01-8ED9-AB40B97E123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No SQL</a:t>
            </a:r>
          </a:p>
        </p:txBody>
      </p:sp>
      <p:sp>
        <p:nvSpPr>
          <p:cNvPr id="3" name="Espace réservé du contenu 2">
            <a:extLst>
              <a:ext uri="{FF2B5EF4-FFF2-40B4-BE49-F238E27FC236}">
                <a16:creationId xmlns:a16="http://schemas.microsoft.com/office/drawing/2014/main" id="{F016E9D4-6EE2-43C7-8924-C9E088FE5F5E}"/>
              </a:ext>
            </a:extLst>
          </p:cNvPr>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endParaRPr lang="en-US" sz="2000" kern="1200" dirty="0">
              <a:solidFill>
                <a:schemeClr val="bg1"/>
              </a:solidFill>
              <a:latin typeface="+mn-lt"/>
              <a:ea typeface="+mn-ea"/>
              <a:cs typeface="+mn-cs"/>
            </a:endParaRP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0">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 11">
            <a:extLst>
              <a:ext uri="{FF2B5EF4-FFF2-40B4-BE49-F238E27FC236}">
                <a16:creationId xmlns:a16="http://schemas.microsoft.com/office/drawing/2014/main" id="{BFA15C77-CD66-44D2-8A42-02709D05C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1732954"/>
            <a:ext cx="4047843" cy="2023921"/>
          </a:xfrm>
          <a:prstGeom prst="rect">
            <a:avLst/>
          </a:prstGeom>
        </p:spPr>
      </p:pic>
      <p:sp>
        <p:nvSpPr>
          <p:cNvPr id="5" name="Espace réservé du numéro de diapositive 4">
            <a:extLst>
              <a:ext uri="{FF2B5EF4-FFF2-40B4-BE49-F238E27FC236}">
                <a16:creationId xmlns:a16="http://schemas.microsoft.com/office/drawing/2014/main" id="{4186717C-8351-4F45-AA77-CF868D7D6E42}"/>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90DF1D05-78F1-4EE7-8179-D06090A3B736}" type="slidenum">
              <a:rPr lang="en-US" sz="1500">
                <a:solidFill>
                  <a:srgbClr val="FFFFFF"/>
                </a:solidFill>
              </a:rPr>
              <a:pPr algn="ctr">
                <a:spcAft>
                  <a:spcPts val="600"/>
                </a:spcAft>
              </a:pPr>
              <a:t>89</a:t>
            </a:fld>
            <a:endParaRPr lang="en-US" sz="1500">
              <a:solidFill>
                <a:srgbClr val="FFFFFF"/>
              </a:solidFill>
            </a:endParaRPr>
          </a:p>
        </p:txBody>
      </p:sp>
      <p:sp>
        <p:nvSpPr>
          <p:cNvPr id="4" name="Espace réservé du pied de page 3">
            <a:extLst>
              <a:ext uri="{FF2B5EF4-FFF2-40B4-BE49-F238E27FC236}">
                <a16:creationId xmlns:a16="http://schemas.microsoft.com/office/drawing/2014/main" id="{B7A4240C-CC95-4E5C-8D3D-E864B27F07A8}"/>
              </a:ext>
            </a:extLst>
          </p:cNvPr>
          <p:cNvSpPr>
            <a:spLocks noGrp="1"/>
          </p:cNvSpPr>
          <p:nvPr>
            <p:ph type="ftr" sz="quarter" idx="11"/>
          </p:nvPr>
        </p:nvSpPr>
        <p:spPr>
          <a:xfrm>
            <a:off x="6746626" y="6199632"/>
            <a:ext cx="4256653" cy="314067"/>
          </a:xfrm>
        </p:spPr>
        <p:txBody>
          <a:bodyPr vert="horz" lIns="91440" tIns="45720" rIns="91440" bIns="45720" rtlCol="0" anchor="ctr">
            <a:normAutofit/>
          </a:bodyPr>
          <a:lstStyle/>
          <a:p>
            <a:pPr algn="l"/>
            <a:endParaRPr lang="en-US" sz="1100" kern="120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428701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DDE3B4-96CB-4E6B-ABAE-51C613E7650E}"/>
              </a:ext>
            </a:extLst>
          </p:cNvPr>
          <p:cNvSpPr>
            <a:spLocks noGrp="1"/>
          </p:cNvSpPr>
          <p:nvPr>
            <p:ph type="title"/>
          </p:nvPr>
        </p:nvSpPr>
        <p:spPr/>
        <p:txBody>
          <a:bodyPr/>
          <a:lstStyle/>
          <a:p>
            <a:r>
              <a:rPr lang="fr-FR" dirty="0" err="1"/>
              <a:t>Hype</a:t>
            </a:r>
            <a:r>
              <a:rPr lang="fr-FR" dirty="0"/>
              <a:t> Cycle</a:t>
            </a:r>
          </a:p>
        </p:txBody>
      </p:sp>
      <p:sp>
        <p:nvSpPr>
          <p:cNvPr id="3" name="Espace réservé du contenu 2">
            <a:extLst>
              <a:ext uri="{FF2B5EF4-FFF2-40B4-BE49-F238E27FC236}">
                <a16:creationId xmlns:a16="http://schemas.microsoft.com/office/drawing/2014/main" id="{96F5C233-976B-41A5-B915-99E9B7DAB4EB}"/>
              </a:ext>
            </a:extLst>
          </p:cNvPr>
          <p:cNvSpPr>
            <a:spLocks noGrp="1"/>
          </p:cNvSpPr>
          <p:nvPr>
            <p:ph idx="1"/>
          </p:nvPr>
        </p:nvSpPr>
        <p:spPr>
          <a:xfrm>
            <a:off x="838200" y="1825625"/>
            <a:ext cx="10515600" cy="4351338"/>
          </a:xfrm>
        </p:spPr>
        <p:txBody>
          <a:bodyPr/>
          <a:lstStyle/>
          <a:p>
            <a:pPr marL="0" indent="0">
              <a:buNone/>
            </a:pPr>
            <a:r>
              <a:rPr lang="fr-FR" dirty="0"/>
              <a:t>Que signifie </a:t>
            </a:r>
            <a:r>
              <a:rPr lang="fr-FR" dirty="0" err="1"/>
              <a:t>Hype</a:t>
            </a:r>
            <a:r>
              <a:rPr lang="fr-FR" dirty="0"/>
              <a:t> Cycle ?  </a:t>
            </a:r>
          </a:p>
          <a:p>
            <a:endParaRPr lang="fr-FR" dirty="0"/>
          </a:p>
          <a:p>
            <a:pPr algn="just"/>
            <a:r>
              <a:rPr lang="fr-FR" dirty="0"/>
              <a:t>Le </a:t>
            </a:r>
            <a:r>
              <a:rPr lang="fr-FR" dirty="0" err="1"/>
              <a:t>Hype</a:t>
            </a:r>
            <a:r>
              <a:rPr lang="fr-FR" dirty="0"/>
              <a:t> Cycle est la représentation graphique du cycle de vie ou la courbe de maturité de technologies émergentes, globales ou sectorielles, qui permet de  repérer leur précocité, leur potentiel et le éventuels problèmes commerciaux et d’exploitation pour évaluer les opportunités associées à leur éventuelle utilisation.</a:t>
            </a:r>
          </a:p>
          <a:p>
            <a:endParaRPr lang="fr-FR" dirty="0"/>
          </a:p>
        </p:txBody>
      </p:sp>
      <p:sp>
        <p:nvSpPr>
          <p:cNvPr id="4" name="Espace réservé du pied de page 3">
            <a:extLst>
              <a:ext uri="{FF2B5EF4-FFF2-40B4-BE49-F238E27FC236}">
                <a16:creationId xmlns:a16="http://schemas.microsoft.com/office/drawing/2014/main" id="{DF66BD37-FAFD-4005-9A2A-61DF30454E9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531323E-3DE3-4C48-8ED5-94771DF788EB}"/>
              </a:ext>
            </a:extLst>
          </p:cNvPr>
          <p:cNvSpPr>
            <a:spLocks noGrp="1"/>
          </p:cNvSpPr>
          <p:nvPr>
            <p:ph type="sldNum" sz="quarter" idx="12"/>
          </p:nvPr>
        </p:nvSpPr>
        <p:spPr/>
        <p:txBody>
          <a:bodyPr/>
          <a:lstStyle/>
          <a:p>
            <a:fld id="{90DF1D05-78F1-4EE7-8179-D06090A3B736}" type="slidenum">
              <a:rPr lang="fr-FR" smtClean="0"/>
              <a:t>9</a:t>
            </a:fld>
            <a:endParaRPr lang="fr-FR"/>
          </a:p>
        </p:txBody>
      </p:sp>
    </p:spTree>
    <p:extLst>
      <p:ext uri="{BB962C8B-B14F-4D97-AF65-F5344CB8AC3E}">
        <p14:creationId xmlns:p14="http://schemas.microsoft.com/office/powerpoint/2010/main" val="24588678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344149-7860-43BA-9BF2-43D04472430C}"/>
              </a:ext>
            </a:extLst>
          </p:cNvPr>
          <p:cNvSpPr>
            <a:spLocks noGrp="1"/>
          </p:cNvSpPr>
          <p:nvPr>
            <p:ph type="title"/>
          </p:nvPr>
        </p:nvSpPr>
        <p:spPr/>
        <p:txBody>
          <a:bodyPr/>
          <a:lstStyle/>
          <a:p>
            <a:r>
              <a:rPr lang="fr-FR" dirty="0"/>
              <a:t>SQL vs No SQL ? </a:t>
            </a:r>
          </a:p>
        </p:txBody>
      </p:sp>
      <p:sp>
        <p:nvSpPr>
          <p:cNvPr id="3" name="Espace réservé du contenu 2">
            <a:extLst>
              <a:ext uri="{FF2B5EF4-FFF2-40B4-BE49-F238E27FC236}">
                <a16:creationId xmlns:a16="http://schemas.microsoft.com/office/drawing/2014/main" id="{D12E0C8A-4191-4972-B620-6107090B14B1}"/>
              </a:ext>
            </a:extLst>
          </p:cNvPr>
          <p:cNvSpPr>
            <a:spLocks noGrp="1"/>
          </p:cNvSpPr>
          <p:nvPr>
            <p:ph idx="1"/>
          </p:nvPr>
        </p:nvSpPr>
        <p:spPr>
          <a:xfrm>
            <a:off x="838200" y="1825625"/>
            <a:ext cx="4114800" cy="4351338"/>
          </a:xfrm>
        </p:spPr>
        <p:txBody>
          <a:bodyPr/>
          <a:lstStyle/>
          <a:p>
            <a:pPr algn="just"/>
            <a:r>
              <a:rPr lang="fr-FR" dirty="0"/>
              <a:t>La différence entre les deux est que No SQL est non relationnelle</a:t>
            </a:r>
          </a:p>
          <a:p>
            <a:endParaRPr lang="fr-FR" dirty="0"/>
          </a:p>
          <a:p>
            <a:endParaRPr lang="fr-FR" dirty="0"/>
          </a:p>
        </p:txBody>
      </p:sp>
      <p:sp>
        <p:nvSpPr>
          <p:cNvPr id="4" name="Espace réservé du pied de page 3">
            <a:extLst>
              <a:ext uri="{FF2B5EF4-FFF2-40B4-BE49-F238E27FC236}">
                <a16:creationId xmlns:a16="http://schemas.microsoft.com/office/drawing/2014/main" id="{E953FB3A-62EB-4BF7-9623-6901F3D62F4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8AA9F9C-F0D4-46E2-B201-9ADEDAA5D90B}"/>
              </a:ext>
            </a:extLst>
          </p:cNvPr>
          <p:cNvSpPr>
            <a:spLocks noGrp="1"/>
          </p:cNvSpPr>
          <p:nvPr>
            <p:ph type="sldNum" sz="quarter" idx="12"/>
          </p:nvPr>
        </p:nvSpPr>
        <p:spPr/>
        <p:txBody>
          <a:bodyPr/>
          <a:lstStyle/>
          <a:p>
            <a:fld id="{90DF1D05-78F1-4EE7-8179-D06090A3B736}" type="slidenum">
              <a:rPr lang="fr-FR" smtClean="0"/>
              <a:t>90</a:t>
            </a:fld>
            <a:endParaRPr lang="fr-FR"/>
          </a:p>
        </p:txBody>
      </p:sp>
      <p:pic>
        <p:nvPicPr>
          <p:cNvPr id="7" name="Image 6">
            <a:extLst>
              <a:ext uri="{FF2B5EF4-FFF2-40B4-BE49-F238E27FC236}">
                <a16:creationId xmlns:a16="http://schemas.microsoft.com/office/drawing/2014/main" id="{0AD48571-62C0-4AFF-AE7F-3A794A64B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218" y="1068145"/>
            <a:ext cx="6572428" cy="4988098"/>
          </a:xfrm>
          <a:prstGeom prst="rect">
            <a:avLst/>
          </a:prstGeom>
        </p:spPr>
      </p:pic>
    </p:spTree>
    <p:extLst>
      <p:ext uri="{BB962C8B-B14F-4D97-AF65-F5344CB8AC3E}">
        <p14:creationId xmlns:p14="http://schemas.microsoft.com/office/powerpoint/2010/main" val="4129894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0CD475-FEB0-4FCF-A6CA-0684959AB707}"/>
              </a:ext>
            </a:extLst>
          </p:cNvPr>
          <p:cNvSpPr>
            <a:spLocks noGrp="1"/>
          </p:cNvSpPr>
          <p:nvPr>
            <p:ph type="title"/>
          </p:nvPr>
        </p:nvSpPr>
        <p:spPr/>
        <p:txBody>
          <a:bodyPr/>
          <a:lstStyle/>
          <a:p>
            <a:r>
              <a:rPr lang="fr-FR" dirty="0"/>
              <a:t>Propriétés ACID</a:t>
            </a:r>
          </a:p>
        </p:txBody>
      </p:sp>
      <p:sp>
        <p:nvSpPr>
          <p:cNvPr id="3" name="Espace réservé du contenu 2">
            <a:extLst>
              <a:ext uri="{FF2B5EF4-FFF2-40B4-BE49-F238E27FC236}">
                <a16:creationId xmlns:a16="http://schemas.microsoft.com/office/drawing/2014/main" id="{D8994514-0338-46DB-ADD4-F2CC29032452}"/>
              </a:ext>
            </a:extLst>
          </p:cNvPr>
          <p:cNvSpPr>
            <a:spLocks noGrp="1"/>
          </p:cNvSpPr>
          <p:nvPr>
            <p:ph idx="1"/>
          </p:nvPr>
        </p:nvSpPr>
        <p:spPr/>
        <p:txBody>
          <a:bodyPr>
            <a:normAutofit lnSpcReduction="10000"/>
          </a:bodyPr>
          <a:lstStyle/>
          <a:p>
            <a:pPr algn="just"/>
            <a:r>
              <a:rPr lang="fr-FR" dirty="0"/>
              <a:t>Les propriétés ACID (atomicité, cohérence, isolation et durabilité) sont un ensemble de propriétés qui garantissent qu’une transaction informatique est exécutée de façon fiable.</a:t>
            </a:r>
          </a:p>
          <a:p>
            <a:pPr algn="just"/>
            <a:endParaRPr lang="fr-FR" dirty="0"/>
          </a:p>
          <a:p>
            <a:pPr algn="just"/>
            <a:r>
              <a:rPr lang="fr-FR" dirty="0"/>
              <a:t>Jim Gray a défini les propriétés qui garantissent des transactions fiables à la fin des années 1970 et a développé des technologies pour les mettre en œuvre automatiquement.</a:t>
            </a:r>
          </a:p>
          <a:p>
            <a:pPr algn="just"/>
            <a:endParaRPr lang="fr-FR" dirty="0"/>
          </a:p>
          <a:p>
            <a:pPr algn="just"/>
            <a:r>
              <a:rPr lang="fr-FR" dirty="0"/>
              <a:t>En 1983, Andreas Reuter et Theo </a:t>
            </a:r>
            <a:r>
              <a:rPr lang="fr-FR" dirty="0" err="1"/>
              <a:t>Härder</a:t>
            </a:r>
            <a:r>
              <a:rPr lang="fr-FR" dirty="0"/>
              <a:t> ont crée l’acronyme ACID pour désigner ces propriétés.</a:t>
            </a:r>
          </a:p>
        </p:txBody>
      </p:sp>
      <p:sp>
        <p:nvSpPr>
          <p:cNvPr id="4" name="Espace réservé du pied de page 3">
            <a:extLst>
              <a:ext uri="{FF2B5EF4-FFF2-40B4-BE49-F238E27FC236}">
                <a16:creationId xmlns:a16="http://schemas.microsoft.com/office/drawing/2014/main" id="{AFE1FAE4-8CB9-4014-B52B-D81E1A7539D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3B0C930-4FAC-4E5E-855A-CDAA7AEC1008}"/>
              </a:ext>
            </a:extLst>
          </p:cNvPr>
          <p:cNvSpPr>
            <a:spLocks noGrp="1"/>
          </p:cNvSpPr>
          <p:nvPr>
            <p:ph type="sldNum" sz="quarter" idx="12"/>
          </p:nvPr>
        </p:nvSpPr>
        <p:spPr/>
        <p:txBody>
          <a:bodyPr/>
          <a:lstStyle/>
          <a:p>
            <a:fld id="{90DF1D05-78F1-4EE7-8179-D06090A3B736}" type="slidenum">
              <a:rPr lang="fr-FR" smtClean="0"/>
              <a:t>91</a:t>
            </a:fld>
            <a:endParaRPr lang="fr-FR"/>
          </a:p>
        </p:txBody>
      </p:sp>
    </p:spTree>
    <p:extLst>
      <p:ext uri="{BB962C8B-B14F-4D97-AF65-F5344CB8AC3E}">
        <p14:creationId xmlns:p14="http://schemas.microsoft.com/office/powerpoint/2010/main" val="23829635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916263-3EAC-4D6B-B9DF-7A4202F4593C}"/>
              </a:ext>
            </a:extLst>
          </p:cNvPr>
          <p:cNvSpPr>
            <a:spLocks noGrp="1"/>
          </p:cNvSpPr>
          <p:nvPr>
            <p:ph type="title"/>
          </p:nvPr>
        </p:nvSpPr>
        <p:spPr/>
        <p:txBody>
          <a:bodyPr/>
          <a:lstStyle/>
          <a:p>
            <a:r>
              <a:rPr lang="fr-FR" dirty="0"/>
              <a:t>Afin de répondre à ces limites</a:t>
            </a:r>
          </a:p>
        </p:txBody>
      </p:sp>
      <p:sp>
        <p:nvSpPr>
          <p:cNvPr id="3" name="Espace réservé du contenu 2">
            <a:extLst>
              <a:ext uri="{FF2B5EF4-FFF2-40B4-BE49-F238E27FC236}">
                <a16:creationId xmlns:a16="http://schemas.microsoft.com/office/drawing/2014/main" id="{15B8D6B4-CD68-43A8-BE80-BA058EB87F6C}"/>
              </a:ext>
            </a:extLst>
          </p:cNvPr>
          <p:cNvSpPr>
            <a:spLocks noGrp="1"/>
          </p:cNvSpPr>
          <p:nvPr>
            <p:ph idx="1"/>
          </p:nvPr>
        </p:nvSpPr>
        <p:spPr/>
        <p:txBody>
          <a:bodyPr/>
          <a:lstStyle/>
          <a:p>
            <a:pPr algn="just"/>
            <a:r>
              <a:rPr lang="fr-FR" dirty="0"/>
              <a:t>Les systèmes NoSQL ont des inconvénients majeurs par rapport au SGBD classiques, en particulier les requêtes très limitées. En revanche, ils sont utiles quand les SGBD classiques atteignent leur limite, en termes de volumes de données ou de débits.</a:t>
            </a:r>
          </a:p>
          <a:p>
            <a:pPr algn="just"/>
            <a:endParaRPr lang="fr-FR" dirty="0"/>
          </a:p>
          <a:p>
            <a:pPr algn="just"/>
            <a:r>
              <a:rPr lang="fr-FR" dirty="0"/>
              <a:t>Pour répondre à ces limites plus de cent développeurs de logiciels ont assisté à des présentations de solutions telles que Projet Voldemort, Cassandre, Dynamo, </a:t>
            </a:r>
            <a:r>
              <a:rPr lang="fr-FR" dirty="0" err="1"/>
              <a:t>Hbase</a:t>
            </a:r>
            <a:r>
              <a:rPr lang="fr-FR" dirty="0"/>
              <a:t> </a:t>
            </a:r>
            <a:r>
              <a:rPr lang="fr-FR" dirty="0" err="1"/>
              <a:t>Hypertable</a:t>
            </a:r>
            <a:r>
              <a:rPr lang="fr-FR" dirty="0"/>
              <a:t>, MongoDB</a:t>
            </a:r>
          </a:p>
          <a:p>
            <a:pPr algn="just"/>
            <a:endParaRPr lang="fr-FR" dirty="0"/>
          </a:p>
          <a:p>
            <a:pPr algn="just"/>
            <a:endParaRPr lang="fr-FR" dirty="0"/>
          </a:p>
          <a:p>
            <a:endParaRPr lang="fr-FR" dirty="0"/>
          </a:p>
        </p:txBody>
      </p:sp>
      <p:sp>
        <p:nvSpPr>
          <p:cNvPr id="4" name="Espace réservé du pied de page 3">
            <a:extLst>
              <a:ext uri="{FF2B5EF4-FFF2-40B4-BE49-F238E27FC236}">
                <a16:creationId xmlns:a16="http://schemas.microsoft.com/office/drawing/2014/main" id="{3F1671B0-8F72-4DDD-BBB4-0AE22BC0D96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515AE23-FEC5-4B1A-9DFA-3E3196047C57}"/>
              </a:ext>
            </a:extLst>
          </p:cNvPr>
          <p:cNvSpPr>
            <a:spLocks noGrp="1"/>
          </p:cNvSpPr>
          <p:nvPr>
            <p:ph type="sldNum" sz="quarter" idx="12"/>
          </p:nvPr>
        </p:nvSpPr>
        <p:spPr/>
        <p:txBody>
          <a:bodyPr/>
          <a:lstStyle/>
          <a:p>
            <a:fld id="{90DF1D05-78F1-4EE7-8179-D06090A3B736}" type="slidenum">
              <a:rPr lang="fr-FR" smtClean="0"/>
              <a:t>92</a:t>
            </a:fld>
            <a:endParaRPr lang="fr-FR"/>
          </a:p>
        </p:txBody>
      </p:sp>
    </p:spTree>
    <p:extLst>
      <p:ext uri="{BB962C8B-B14F-4D97-AF65-F5344CB8AC3E}">
        <p14:creationId xmlns:p14="http://schemas.microsoft.com/office/powerpoint/2010/main" val="928605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95747B-D7C7-4DEA-AF87-708108751151}"/>
              </a:ext>
            </a:extLst>
          </p:cNvPr>
          <p:cNvSpPr>
            <a:spLocks noGrp="1"/>
          </p:cNvSpPr>
          <p:nvPr>
            <p:ph type="title"/>
          </p:nvPr>
        </p:nvSpPr>
        <p:spPr/>
        <p:txBody>
          <a:bodyPr/>
          <a:lstStyle/>
          <a:p>
            <a:r>
              <a:rPr lang="fr-FR" dirty="0"/>
              <a:t>Type NoSQL ? </a:t>
            </a:r>
          </a:p>
        </p:txBody>
      </p:sp>
      <p:sp>
        <p:nvSpPr>
          <p:cNvPr id="3" name="Espace réservé du contenu 2">
            <a:extLst>
              <a:ext uri="{FF2B5EF4-FFF2-40B4-BE49-F238E27FC236}">
                <a16:creationId xmlns:a16="http://schemas.microsoft.com/office/drawing/2014/main" id="{1D935F9F-847D-48C1-999D-7CF337AAD61F}"/>
              </a:ext>
            </a:extLst>
          </p:cNvPr>
          <p:cNvSpPr>
            <a:spLocks noGrp="1"/>
          </p:cNvSpPr>
          <p:nvPr>
            <p:ph idx="1"/>
          </p:nvPr>
        </p:nvSpPr>
        <p:spPr>
          <a:xfrm>
            <a:off x="838200" y="1825625"/>
            <a:ext cx="5973417" cy="4351338"/>
          </a:xfrm>
        </p:spPr>
        <p:txBody>
          <a:bodyPr>
            <a:normAutofit/>
          </a:bodyPr>
          <a:lstStyle/>
          <a:p>
            <a:r>
              <a:rPr lang="fr-FR" dirty="0"/>
              <a:t>4 types de bases de données NoSQL :</a:t>
            </a:r>
          </a:p>
          <a:p>
            <a:endParaRPr lang="fr-FR" dirty="0"/>
          </a:p>
          <a:p>
            <a:pPr marL="0" indent="0">
              <a:buNone/>
            </a:pPr>
            <a:r>
              <a:rPr lang="fr-FR" dirty="0"/>
              <a:t>-Type 1 : Entrepôts clé-valeur (ECV)</a:t>
            </a:r>
          </a:p>
          <a:p>
            <a:pPr marL="0" indent="0">
              <a:buNone/>
            </a:pPr>
            <a:r>
              <a:rPr lang="fr-FR" dirty="0"/>
              <a:t>-Type 2 : Bases orientées documents</a:t>
            </a:r>
          </a:p>
          <a:p>
            <a:pPr marL="0" indent="0">
              <a:buNone/>
            </a:pPr>
            <a:r>
              <a:rPr lang="fr-FR" dirty="0"/>
              <a:t>-Type 3 : Bases orientées colonnes</a:t>
            </a:r>
          </a:p>
          <a:p>
            <a:pPr marL="0" indent="0">
              <a:buNone/>
            </a:pPr>
            <a:r>
              <a:rPr lang="fr-FR" dirty="0"/>
              <a:t>-Type 4 : Bases de données orientées graphes</a:t>
            </a:r>
          </a:p>
        </p:txBody>
      </p:sp>
      <p:sp>
        <p:nvSpPr>
          <p:cNvPr id="4" name="Espace réservé du pied de page 3">
            <a:extLst>
              <a:ext uri="{FF2B5EF4-FFF2-40B4-BE49-F238E27FC236}">
                <a16:creationId xmlns:a16="http://schemas.microsoft.com/office/drawing/2014/main" id="{FF09093A-0B40-457F-B75D-09BB2933C5C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07F4AC2-C6BB-4B5D-A449-44C9A6972EC1}"/>
              </a:ext>
            </a:extLst>
          </p:cNvPr>
          <p:cNvSpPr>
            <a:spLocks noGrp="1"/>
          </p:cNvSpPr>
          <p:nvPr>
            <p:ph type="sldNum" sz="quarter" idx="12"/>
          </p:nvPr>
        </p:nvSpPr>
        <p:spPr/>
        <p:txBody>
          <a:bodyPr/>
          <a:lstStyle/>
          <a:p>
            <a:fld id="{90DF1D05-78F1-4EE7-8179-D06090A3B736}" type="slidenum">
              <a:rPr lang="fr-FR" smtClean="0"/>
              <a:t>93</a:t>
            </a:fld>
            <a:endParaRPr lang="fr-FR"/>
          </a:p>
        </p:txBody>
      </p:sp>
      <p:pic>
        <p:nvPicPr>
          <p:cNvPr id="7" name="Image 6">
            <a:extLst>
              <a:ext uri="{FF2B5EF4-FFF2-40B4-BE49-F238E27FC236}">
                <a16:creationId xmlns:a16="http://schemas.microsoft.com/office/drawing/2014/main" id="{85460214-C05D-4DC8-B533-63682E505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584" y="1870074"/>
            <a:ext cx="4754216" cy="3483803"/>
          </a:xfrm>
          <a:prstGeom prst="rect">
            <a:avLst/>
          </a:prstGeom>
        </p:spPr>
      </p:pic>
    </p:spTree>
    <p:extLst>
      <p:ext uri="{BB962C8B-B14F-4D97-AF65-F5344CB8AC3E}">
        <p14:creationId xmlns:p14="http://schemas.microsoft.com/office/powerpoint/2010/main" val="18614992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460A8-4A97-4090-8112-9C4ED7A70ED7}"/>
              </a:ext>
            </a:extLst>
          </p:cNvPr>
          <p:cNvSpPr>
            <a:spLocks noGrp="1"/>
          </p:cNvSpPr>
          <p:nvPr>
            <p:ph type="title"/>
          </p:nvPr>
        </p:nvSpPr>
        <p:spPr/>
        <p:txBody>
          <a:bodyPr/>
          <a:lstStyle/>
          <a:p>
            <a:r>
              <a:rPr lang="fr-FR" dirty="0"/>
              <a:t>SQL vs NoSQL</a:t>
            </a:r>
          </a:p>
        </p:txBody>
      </p:sp>
      <p:pic>
        <p:nvPicPr>
          <p:cNvPr id="7" name="Espace réservé du contenu 6">
            <a:extLst>
              <a:ext uri="{FF2B5EF4-FFF2-40B4-BE49-F238E27FC236}">
                <a16:creationId xmlns:a16="http://schemas.microsoft.com/office/drawing/2014/main" id="{09909163-FE68-49B3-97EE-13C2602B39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3612" y="2658269"/>
            <a:ext cx="7724775" cy="2686050"/>
          </a:xfrm>
        </p:spPr>
      </p:pic>
      <p:sp>
        <p:nvSpPr>
          <p:cNvPr id="4" name="Espace réservé du pied de page 3">
            <a:extLst>
              <a:ext uri="{FF2B5EF4-FFF2-40B4-BE49-F238E27FC236}">
                <a16:creationId xmlns:a16="http://schemas.microsoft.com/office/drawing/2014/main" id="{334D96A1-9E35-4A35-81EC-FA9855BC157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5815F9-D4AA-4697-9678-2F7A8AB1D42C}"/>
              </a:ext>
            </a:extLst>
          </p:cNvPr>
          <p:cNvSpPr>
            <a:spLocks noGrp="1"/>
          </p:cNvSpPr>
          <p:nvPr>
            <p:ph type="sldNum" sz="quarter" idx="12"/>
          </p:nvPr>
        </p:nvSpPr>
        <p:spPr/>
        <p:txBody>
          <a:bodyPr/>
          <a:lstStyle/>
          <a:p>
            <a:fld id="{90DF1D05-78F1-4EE7-8179-D06090A3B736}" type="slidenum">
              <a:rPr lang="fr-FR" smtClean="0"/>
              <a:t>94</a:t>
            </a:fld>
            <a:endParaRPr lang="fr-FR"/>
          </a:p>
        </p:txBody>
      </p:sp>
    </p:spTree>
    <p:extLst>
      <p:ext uri="{BB962C8B-B14F-4D97-AF65-F5344CB8AC3E}">
        <p14:creationId xmlns:p14="http://schemas.microsoft.com/office/powerpoint/2010/main" val="2334717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08471-751B-4F7B-B773-CC2374DE46E9}"/>
              </a:ext>
            </a:extLst>
          </p:cNvPr>
          <p:cNvSpPr>
            <a:spLocks noGrp="1"/>
          </p:cNvSpPr>
          <p:nvPr>
            <p:ph type="title"/>
          </p:nvPr>
        </p:nvSpPr>
        <p:spPr/>
        <p:txBody>
          <a:bodyPr/>
          <a:lstStyle/>
          <a:p>
            <a:r>
              <a:rPr lang="fr-FR" dirty="0"/>
              <a:t>SQL vs NoSQL</a:t>
            </a:r>
          </a:p>
        </p:txBody>
      </p:sp>
      <p:graphicFrame>
        <p:nvGraphicFramePr>
          <p:cNvPr id="6" name="Espace réservé du contenu 5">
            <a:extLst>
              <a:ext uri="{FF2B5EF4-FFF2-40B4-BE49-F238E27FC236}">
                <a16:creationId xmlns:a16="http://schemas.microsoft.com/office/drawing/2014/main" id="{C7256B23-3DC7-4DB3-94F0-939078294E64}"/>
              </a:ext>
            </a:extLst>
          </p:cNvPr>
          <p:cNvGraphicFramePr>
            <a:graphicFrameLocks noGrp="1"/>
          </p:cNvGraphicFramePr>
          <p:nvPr>
            <p:ph idx="1"/>
            <p:extLst>
              <p:ext uri="{D42A27DB-BD31-4B8C-83A1-F6EECF244321}">
                <p14:modId xmlns:p14="http://schemas.microsoft.com/office/powerpoint/2010/main" val="1451484561"/>
              </p:ext>
            </p:extLst>
          </p:nvPr>
        </p:nvGraphicFramePr>
        <p:xfrm>
          <a:off x="838200" y="2511336"/>
          <a:ext cx="10515600" cy="24942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813340667"/>
                    </a:ext>
                  </a:extLst>
                </a:gridCol>
                <a:gridCol w="3505200">
                  <a:extLst>
                    <a:ext uri="{9D8B030D-6E8A-4147-A177-3AD203B41FA5}">
                      <a16:colId xmlns:a16="http://schemas.microsoft.com/office/drawing/2014/main" val="3644793711"/>
                    </a:ext>
                  </a:extLst>
                </a:gridCol>
                <a:gridCol w="3505200">
                  <a:extLst>
                    <a:ext uri="{9D8B030D-6E8A-4147-A177-3AD203B41FA5}">
                      <a16:colId xmlns:a16="http://schemas.microsoft.com/office/drawing/2014/main" val="3631124989"/>
                    </a:ext>
                  </a:extLst>
                </a:gridCol>
              </a:tblGrid>
              <a:tr h="370840">
                <a:tc>
                  <a:txBody>
                    <a:bodyPr/>
                    <a:lstStyle/>
                    <a:p>
                      <a:r>
                        <a:rPr lang="fr-FR" dirty="0" err="1"/>
                        <a:t>Entity</a:t>
                      </a:r>
                      <a:endParaRPr lang="fr-FR" dirty="0"/>
                    </a:p>
                  </a:txBody>
                  <a:tcPr/>
                </a:tc>
                <a:tc>
                  <a:txBody>
                    <a:bodyPr/>
                    <a:lstStyle/>
                    <a:p>
                      <a:r>
                        <a:rPr lang="fr-FR" dirty="0"/>
                        <a:t>SQL </a:t>
                      </a:r>
                      <a:r>
                        <a:rPr lang="fr-FR" dirty="0" err="1"/>
                        <a:t>Databases</a:t>
                      </a:r>
                      <a:endParaRPr lang="fr-FR" dirty="0"/>
                    </a:p>
                  </a:txBody>
                  <a:tcPr/>
                </a:tc>
                <a:tc>
                  <a:txBody>
                    <a:bodyPr/>
                    <a:lstStyle/>
                    <a:p>
                      <a:r>
                        <a:rPr lang="fr-FR" dirty="0"/>
                        <a:t>NoSQL </a:t>
                      </a:r>
                      <a:r>
                        <a:rPr lang="fr-FR" dirty="0" err="1"/>
                        <a:t>Databases</a:t>
                      </a:r>
                      <a:endParaRPr lang="fr-FR" dirty="0"/>
                    </a:p>
                  </a:txBody>
                  <a:tcPr/>
                </a:tc>
                <a:extLst>
                  <a:ext uri="{0D108BD9-81ED-4DB2-BD59-A6C34878D82A}">
                    <a16:rowId xmlns:a16="http://schemas.microsoft.com/office/drawing/2014/main" val="3159853275"/>
                  </a:ext>
                </a:extLst>
              </a:tr>
              <a:tr h="370840">
                <a:tc>
                  <a:txBody>
                    <a:bodyPr/>
                    <a:lstStyle/>
                    <a:p>
                      <a:r>
                        <a:rPr lang="fr-FR" dirty="0"/>
                        <a:t>Type</a:t>
                      </a:r>
                    </a:p>
                  </a:txBody>
                  <a:tcPr/>
                </a:tc>
                <a:tc>
                  <a:txBody>
                    <a:bodyPr/>
                    <a:lstStyle/>
                    <a:p>
                      <a:r>
                        <a:rPr lang="fr-FR" dirty="0"/>
                        <a:t>One Type (SQL) </a:t>
                      </a:r>
                      <a:r>
                        <a:rPr lang="fr-FR" dirty="0" err="1"/>
                        <a:t>with</a:t>
                      </a:r>
                      <a:r>
                        <a:rPr lang="fr-FR" dirty="0"/>
                        <a:t> Minor Variation</a:t>
                      </a:r>
                    </a:p>
                  </a:txBody>
                  <a:tcPr/>
                </a:tc>
                <a:tc>
                  <a:txBody>
                    <a:bodyPr/>
                    <a:lstStyle/>
                    <a:p>
                      <a:r>
                        <a:rPr lang="fr-FR" dirty="0" err="1"/>
                        <a:t>Many</a:t>
                      </a:r>
                      <a:r>
                        <a:rPr lang="fr-FR" dirty="0"/>
                        <a:t> Types (Document, </a:t>
                      </a:r>
                      <a:r>
                        <a:rPr lang="fr-FR" dirty="0" err="1"/>
                        <a:t>Ke</a:t>
                      </a:r>
                      <a:r>
                        <a:rPr lang="fr-FR" dirty="0"/>
                        <a:t>-value, </a:t>
                      </a:r>
                      <a:r>
                        <a:rPr lang="fr-FR" dirty="0" err="1"/>
                        <a:t>Tabular</a:t>
                      </a:r>
                      <a:r>
                        <a:rPr lang="fr-FR" dirty="0"/>
                        <a:t>, Graph</a:t>
                      </a:r>
                    </a:p>
                  </a:txBody>
                  <a:tcPr/>
                </a:tc>
                <a:extLst>
                  <a:ext uri="{0D108BD9-81ED-4DB2-BD59-A6C34878D82A}">
                    <a16:rowId xmlns:a16="http://schemas.microsoft.com/office/drawing/2014/main" val="2382217656"/>
                  </a:ext>
                </a:extLst>
              </a:tr>
              <a:tr h="370840">
                <a:tc>
                  <a:txBody>
                    <a:bodyPr/>
                    <a:lstStyle/>
                    <a:p>
                      <a:r>
                        <a:rPr lang="fr-FR" dirty="0" err="1"/>
                        <a:t>Development</a:t>
                      </a:r>
                      <a:endParaRPr lang="fr-FR" dirty="0"/>
                    </a:p>
                  </a:txBody>
                  <a:tcPr/>
                </a:tc>
                <a:tc>
                  <a:txBody>
                    <a:bodyPr/>
                    <a:lstStyle/>
                    <a:p>
                      <a:r>
                        <a:rPr lang="fr-FR" dirty="0"/>
                        <a:t>1970</a:t>
                      </a:r>
                    </a:p>
                  </a:txBody>
                  <a:tcPr/>
                </a:tc>
                <a:tc>
                  <a:txBody>
                    <a:bodyPr/>
                    <a:lstStyle/>
                    <a:p>
                      <a:r>
                        <a:rPr lang="fr-FR" dirty="0"/>
                        <a:t>2000</a:t>
                      </a:r>
                    </a:p>
                  </a:txBody>
                  <a:tcPr/>
                </a:tc>
                <a:extLst>
                  <a:ext uri="{0D108BD9-81ED-4DB2-BD59-A6C34878D82A}">
                    <a16:rowId xmlns:a16="http://schemas.microsoft.com/office/drawing/2014/main" val="2077547422"/>
                  </a:ext>
                </a:extLst>
              </a:tr>
              <a:tr h="370840">
                <a:tc>
                  <a:txBody>
                    <a:bodyPr/>
                    <a:lstStyle/>
                    <a:p>
                      <a:r>
                        <a:rPr lang="fr-FR" dirty="0" err="1"/>
                        <a:t>Examples</a:t>
                      </a:r>
                      <a:endParaRPr lang="fr-FR" dirty="0"/>
                    </a:p>
                  </a:txBody>
                  <a:tcPr/>
                </a:tc>
                <a:tc>
                  <a:txBody>
                    <a:bodyPr/>
                    <a:lstStyle/>
                    <a:p>
                      <a:r>
                        <a:rPr lang="fr-FR" dirty="0"/>
                        <a:t>Oracle,MSSQL,DB2 etc…</a:t>
                      </a:r>
                    </a:p>
                  </a:txBody>
                  <a:tcPr/>
                </a:tc>
                <a:tc>
                  <a:txBody>
                    <a:bodyPr/>
                    <a:lstStyle/>
                    <a:p>
                      <a:r>
                        <a:rPr lang="fr-FR" dirty="0"/>
                        <a:t>MongoDB, Cassandra, </a:t>
                      </a:r>
                      <a:r>
                        <a:rPr lang="fr-FR" dirty="0" err="1"/>
                        <a:t>Hbase</a:t>
                      </a:r>
                      <a:r>
                        <a:rPr lang="fr-FR" dirty="0"/>
                        <a:t>, Neo4</a:t>
                      </a:r>
                    </a:p>
                  </a:txBody>
                  <a:tcPr/>
                </a:tc>
                <a:extLst>
                  <a:ext uri="{0D108BD9-81ED-4DB2-BD59-A6C34878D82A}">
                    <a16:rowId xmlns:a16="http://schemas.microsoft.com/office/drawing/2014/main" val="3968463537"/>
                  </a:ext>
                </a:extLst>
              </a:tr>
              <a:tr h="370840">
                <a:tc>
                  <a:txBody>
                    <a:bodyPr/>
                    <a:lstStyle/>
                    <a:p>
                      <a:r>
                        <a:rPr lang="fr-FR" dirty="0" err="1"/>
                        <a:t>Schemas</a:t>
                      </a:r>
                      <a:endParaRPr lang="fr-FR" dirty="0"/>
                    </a:p>
                  </a:txBody>
                  <a:tcPr/>
                </a:tc>
                <a:tc>
                  <a:txBody>
                    <a:bodyPr/>
                    <a:lstStyle/>
                    <a:p>
                      <a:r>
                        <a:rPr lang="fr-FR" dirty="0" err="1"/>
                        <a:t>Fixed</a:t>
                      </a:r>
                      <a:endParaRPr lang="fr-FR" dirty="0"/>
                    </a:p>
                  </a:txBody>
                  <a:tcPr/>
                </a:tc>
                <a:tc>
                  <a:txBody>
                    <a:bodyPr/>
                    <a:lstStyle/>
                    <a:p>
                      <a:r>
                        <a:rPr lang="fr-FR" dirty="0"/>
                        <a:t>Dynamic</a:t>
                      </a:r>
                    </a:p>
                  </a:txBody>
                  <a:tcPr/>
                </a:tc>
                <a:extLst>
                  <a:ext uri="{0D108BD9-81ED-4DB2-BD59-A6C34878D82A}">
                    <a16:rowId xmlns:a16="http://schemas.microsoft.com/office/drawing/2014/main" val="3702526507"/>
                  </a:ext>
                </a:extLst>
              </a:tr>
              <a:tr h="370840">
                <a:tc>
                  <a:txBody>
                    <a:bodyPr/>
                    <a:lstStyle/>
                    <a:p>
                      <a:r>
                        <a:rPr lang="fr-FR" dirty="0" err="1"/>
                        <a:t>Scalling</a:t>
                      </a:r>
                      <a:endParaRPr lang="fr-FR" dirty="0"/>
                    </a:p>
                  </a:txBody>
                  <a:tcPr/>
                </a:tc>
                <a:tc>
                  <a:txBody>
                    <a:bodyPr/>
                    <a:lstStyle/>
                    <a:p>
                      <a:r>
                        <a:rPr lang="fr-FR" dirty="0"/>
                        <a:t>Vertical</a:t>
                      </a:r>
                    </a:p>
                  </a:txBody>
                  <a:tcPr/>
                </a:tc>
                <a:tc>
                  <a:txBody>
                    <a:bodyPr/>
                    <a:lstStyle/>
                    <a:p>
                      <a:r>
                        <a:rPr lang="fr-FR" dirty="0"/>
                        <a:t>Horizontal</a:t>
                      </a:r>
                    </a:p>
                  </a:txBody>
                  <a:tcPr/>
                </a:tc>
                <a:extLst>
                  <a:ext uri="{0D108BD9-81ED-4DB2-BD59-A6C34878D82A}">
                    <a16:rowId xmlns:a16="http://schemas.microsoft.com/office/drawing/2014/main" val="2700110528"/>
                  </a:ext>
                </a:extLst>
              </a:tr>
            </a:tbl>
          </a:graphicData>
        </a:graphic>
      </p:graphicFrame>
      <p:sp>
        <p:nvSpPr>
          <p:cNvPr id="4" name="Espace réservé du pied de page 3">
            <a:extLst>
              <a:ext uri="{FF2B5EF4-FFF2-40B4-BE49-F238E27FC236}">
                <a16:creationId xmlns:a16="http://schemas.microsoft.com/office/drawing/2014/main" id="{9C38A278-0B97-4399-9534-EB6246FC0FA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DE45FE-E8B0-40A2-9EC5-D8554D9E999F}"/>
              </a:ext>
            </a:extLst>
          </p:cNvPr>
          <p:cNvSpPr>
            <a:spLocks noGrp="1"/>
          </p:cNvSpPr>
          <p:nvPr>
            <p:ph type="sldNum" sz="quarter" idx="12"/>
          </p:nvPr>
        </p:nvSpPr>
        <p:spPr/>
        <p:txBody>
          <a:bodyPr/>
          <a:lstStyle/>
          <a:p>
            <a:fld id="{90DF1D05-78F1-4EE7-8179-D06090A3B736}" type="slidenum">
              <a:rPr lang="fr-FR" smtClean="0"/>
              <a:t>95</a:t>
            </a:fld>
            <a:endParaRPr lang="fr-FR"/>
          </a:p>
        </p:txBody>
      </p:sp>
    </p:spTree>
    <p:extLst>
      <p:ext uri="{BB962C8B-B14F-4D97-AF65-F5344CB8AC3E}">
        <p14:creationId xmlns:p14="http://schemas.microsoft.com/office/powerpoint/2010/main" val="3052645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7C4142-782A-4540-B2E1-C11327F9FAC9}"/>
              </a:ext>
            </a:extLst>
          </p:cNvPr>
          <p:cNvSpPr>
            <a:spLocks noGrp="1"/>
          </p:cNvSpPr>
          <p:nvPr>
            <p:ph type="title"/>
          </p:nvPr>
        </p:nvSpPr>
        <p:spPr/>
        <p:txBody>
          <a:bodyPr/>
          <a:lstStyle/>
          <a:p>
            <a:r>
              <a:rPr lang="fr-FR" dirty="0"/>
              <a:t>SQL ? </a:t>
            </a:r>
          </a:p>
        </p:txBody>
      </p:sp>
      <p:sp>
        <p:nvSpPr>
          <p:cNvPr id="4" name="Espace réservé du pied de page 3">
            <a:extLst>
              <a:ext uri="{FF2B5EF4-FFF2-40B4-BE49-F238E27FC236}">
                <a16:creationId xmlns:a16="http://schemas.microsoft.com/office/drawing/2014/main" id="{1D6B2A2B-6924-47DB-A178-28F9BC4DC9E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4F66576-F135-421A-841F-1A72572EDE53}"/>
              </a:ext>
            </a:extLst>
          </p:cNvPr>
          <p:cNvSpPr>
            <a:spLocks noGrp="1"/>
          </p:cNvSpPr>
          <p:nvPr>
            <p:ph type="sldNum" sz="quarter" idx="12"/>
          </p:nvPr>
        </p:nvSpPr>
        <p:spPr/>
        <p:txBody>
          <a:bodyPr/>
          <a:lstStyle/>
          <a:p>
            <a:fld id="{90DF1D05-78F1-4EE7-8179-D06090A3B736}" type="slidenum">
              <a:rPr lang="fr-FR" smtClean="0"/>
              <a:t>96</a:t>
            </a:fld>
            <a:endParaRPr lang="fr-FR"/>
          </a:p>
        </p:txBody>
      </p:sp>
      <p:sp>
        <p:nvSpPr>
          <p:cNvPr id="8" name="Espace réservé du contenu 7">
            <a:extLst>
              <a:ext uri="{FF2B5EF4-FFF2-40B4-BE49-F238E27FC236}">
                <a16:creationId xmlns:a16="http://schemas.microsoft.com/office/drawing/2014/main" id="{FCF271E8-46D9-440A-9983-661E4EE2230F}"/>
              </a:ext>
            </a:extLst>
          </p:cNvPr>
          <p:cNvSpPr>
            <a:spLocks noGrp="1"/>
          </p:cNvSpPr>
          <p:nvPr>
            <p:ph idx="1"/>
          </p:nvPr>
        </p:nvSpPr>
        <p:spPr>
          <a:xfrm>
            <a:off x="838200" y="1825625"/>
            <a:ext cx="3713264" cy="4351338"/>
          </a:xfrm>
        </p:spPr>
        <p:txBody>
          <a:bodyPr/>
          <a:lstStyle/>
          <a:p>
            <a:r>
              <a:rPr lang="fr-FR" dirty="0"/>
              <a:t>Les différentes commandes SQL</a:t>
            </a:r>
          </a:p>
        </p:txBody>
      </p:sp>
      <p:pic>
        <p:nvPicPr>
          <p:cNvPr id="9" name="Espace réservé du contenu 6">
            <a:extLst>
              <a:ext uri="{FF2B5EF4-FFF2-40B4-BE49-F238E27FC236}">
                <a16:creationId xmlns:a16="http://schemas.microsoft.com/office/drawing/2014/main" id="{4C2B39A7-FC8D-49B5-81CE-123E3B9D4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1464" y="1027906"/>
            <a:ext cx="5430736" cy="4969840"/>
          </a:xfrm>
          <a:prstGeom prst="rect">
            <a:avLst/>
          </a:prstGeom>
        </p:spPr>
      </p:pic>
    </p:spTree>
    <p:extLst>
      <p:ext uri="{BB962C8B-B14F-4D97-AF65-F5344CB8AC3E}">
        <p14:creationId xmlns:p14="http://schemas.microsoft.com/office/powerpoint/2010/main" val="1797200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50C2C-CD09-4EEB-82D7-E588863C7AA8}"/>
              </a:ext>
            </a:extLst>
          </p:cNvPr>
          <p:cNvSpPr>
            <a:spLocks noGrp="1"/>
          </p:cNvSpPr>
          <p:nvPr>
            <p:ph type="title"/>
          </p:nvPr>
        </p:nvSpPr>
        <p:spPr/>
        <p:txBody>
          <a:bodyPr/>
          <a:lstStyle/>
          <a:p>
            <a:r>
              <a:rPr lang="fr-FR" dirty="0"/>
              <a:t>No SQL vs SQL comparaison</a:t>
            </a:r>
          </a:p>
        </p:txBody>
      </p:sp>
      <p:sp>
        <p:nvSpPr>
          <p:cNvPr id="3" name="Espace réservé du contenu 2">
            <a:extLst>
              <a:ext uri="{FF2B5EF4-FFF2-40B4-BE49-F238E27FC236}">
                <a16:creationId xmlns:a16="http://schemas.microsoft.com/office/drawing/2014/main" id="{53F951E9-9747-4D83-889B-F390EC6D6B91}"/>
              </a:ext>
            </a:extLst>
          </p:cNvPr>
          <p:cNvSpPr>
            <a:spLocks noGrp="1"/>
          </p:cNvSpPr>
          <p:nvPr>
            <p:ph idx="1"/>
          </p:nvPr>
        </p:nvSpPr>
        <p:spPr/>
        <p:txBody>
          <a:bodyPr/>
          <a:lstStyle/>
          <a:p>
            <a:r>
              <a:rPr lang="fr-FR" dirty="0"/>
              <a:t>Les grands acteurs</a:t>
            </a:r>
          </a:p>
          <a:p>
            <a:endParaRPr lang="fr-FR" dirty="0"/>
          </a:p>
        </p:txBody>
      </p:sp>
      <p:sp>
        <p:nvSpPr>
          <p:cNvPr id="4" name="Espace réservé du pied de page 3">
            <a:extLst>
              <a:ext uri="{FF2B5EF4-FFF2-40B4-BE49-F238E27FC236}">
                <a16:creationId xmlns:a16="http://schemas.microsoft.com/office/drawing/2014/main" id="{D49A62C4-79AB-4692-AB42-6CAE48795CB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C00A4C4-29F8-44C5-BF4F-CE36F14E7E9A}"/>
              </a:ext>
            </a:extLst>
          </p:cNvPr>
          <p:cNvSpPr>
            <a:spLocks noGrp="1"/>
          </p:cNvSpPr>
          <p:nvPr>
            <p:ph type="sldNum" sz="quarter" idx="12"/>
          </p:nvPr>
        </p:nvSpPr>
        <p:spPr/>
        <p:txBody>
          <a:bodyPr/>
          <a:lstStyle/>
          <a:p>
            <a:fld id="{90DF1D05-78F1-4EE7-8179-D06090A3B736}" type="slidenum">
              <a:rPr lang="fr-FR" smtClean="0"/>
              <a:t>97</a:t>
            </a:fld>
            <a:endParaRPr lang="fr-FR"/>
          </a:p>
        </p:txBody>
      </p:sp>
      <p:pic>
        <p:nvPicPr>
          <p:cNvPr id="7" name="Image 6">
            <a:extLst>
              <a:ext uri="{FF2B5EF4-FFF2-40B4-BE49-F238E27FC236}">
                <a16:creationId xmlns:a16="http://schemas.microsoft.com/office/drawing/2014/main" id="{DFC75EB4-5C26-4878-8ED6-276ED883F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987" y="2748376"/>
            <a:ext cx="7820025" cy="3057525"/>
          </a:xfrm>
          <a:prstGeom prst="rect">
            <a:avLst/>
          </a:prstGeom>
        </p:spPr>
      </p:pic>
    </p:spTree>
    <p:extLst>
      <p:ext uri="{BB962C8B-B14F-4D97-AF65-F5344CB8AC3E}">
        <p14:creationId xmlns:p14="http://schemas.microsoft.com/office/powerpoint/2010/main" val="27614638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C8162-AC4A-44F7-809B-2A5C46FF4DF2}"/>
              </a:ext>
            </a:extLst>
          </p:cNvPr>
          <p:cNvSpPr>
            <a:spLocks noGrp="1"/>
          </p:cNvSpPr>
          <p:nvPr>
            <p:ph type="title"/>
          </p:nvPr>
        </p:nvSpPr>
        <p:spPr/>
        <p:txBody>
          <a:bodyPr/>
          <a:lstStyle/>
          <a:p>
            <a:r>
              <a:rPr lang="fr-FR" dirty="0"/>
              <a:t>No SQL </a:t>
            </a:r>
            <a:r>
              <a:rPr lang="fr-FR" dirty="0" err="1"/>
              <a:t>Players</a:t>
            </a:r>
            <a:endParaRPr lang="fr-FR" dirty="0"/>
          </a:p>
        </p:txBody>
      </p:sp>
      <p:pic>
        <p:nvPicPr>
          <p:cNvPr id="7" name="Espace réservé du contenu 6">
            <a:extLst>
              <a:ext uri="{FF2B5EF4-FFF2-40B4-BE49-F238E27FC236}">
                <a16:creationId xmlns:a16="http://schemas.microsoft.com/office/drawing/2014/main" id="{8E1B2A7D-DAE0-42DD-9505-0D9ED8ECC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656" y="1425528"/>
            <a:ext cx="6148916" cy="4751435"/>
          </a:xfrm>
        </p:spPr>
      </p:pic>
      <p:sp>
        <p:nvSpPr>
          <p:cNvPr id="4" name="Espace réservé du pied de page 3">
            <a:extLst>
              <a:ext uri="{FF2B5EF4-FFF2-40B4-BE49-F238E27FC236}">
                <a16:creationId xmlns:a16="http://schemas.microsoft.com/office/drawing/2014/main" id="{F6CC66D0-8570-44FB-A205-D44931EF2AE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1BD8FF4-217E-4C0F-B4EC-F6F27ECB7E08}"/>
              </a:ext>
            </a:extLst>
          </p:cNvPr>
          <p:cNvSpPr>
            <a:spLocks noGrp="1"/>
          </p:cNvSpPr>
          <p:nvPr>
            <p:ph type="sldNum" sz="quarter" idx="12"/>
          </p:nvPr>
        </p:nvSpPr>
        <p:spPr/>
        <p:txBody>
          <a:bodyPr/>
          <a:lstStyle/>
          <a:p>
            <a:fld id="{90DF1D05-78F1-4EE7-8179-D06090A3B736}" type="slidenum">
              <a:rPr lang="fr-FR" smtClean="0"/>
              <a:t>98</a:t>
            </a:fld>
            <a:endParaRPr lang="fr-FR"/>
          </a:p>
        </p:txBody>
      </p:sp>
    </p:spTree>
    <p:extLst>
      <p:ext uri="{BB962C8B-B14F-4D97-AF65-F5344CB8AC3E}">
        <p14:creationId xmlns:p14="http://schemas.microsoft.com/office/powerpoint/2010/main" val="2260438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FC5FCD-9E25-40FB-A14C-BD4B91178DBB}"/>
              </a:ext>
            </a:extLst>
          </p:cNvPr>
          <p:cNvSpPr>
            <a:spLocks noGrp="1"/>
          </p:cNvSpPr>
          <p:nvPr>
            <p:ph type="title"/>
          </p:nvPr>
        </p:nvSpPr>
        <p:spPr/>
        <p:txBody>
          <a:bodyPr/>
          <a:lstStyle/>
          <a:p>
            <a:r>
              <a:rPr lang="fr-FR" dirty="0"/>
              <a:t>NoSQL </a:t>
            </a:r>
            <a:r>
              <a:rPr lang="fr-FR" dirty="0" err="1"/>
              <a:t>DataBases</a:t>
            </a:r>
            <a:r>
              <a:rPr lang="fr-FR" dirty="0"/>
              <a:t> types</a:t>
            </a:r>
          </a:p>
        </p:txBody>
      </p:sp>
      <p:sp>
        <p:nvSpPr>
          <p:cNvPr id="3" name="Espace réservé du contenu 2">
            <a:extLst>
              <a:ext uri="{FF2B5EF4-FFF2-40B4-BE49-F238E27FC236}">
                <a16:creationId xmlns:a16="http://schemas.microsoft.com/office/drawing/2014/main" id="{A73C64A6-96F1-46AF-93F2-57B02E665600}"/>
              </a:ext>
            </a:extLst>
          </p:cNvPr>
          <p:cNvSpPr>
            <a:spLocks noGrp="1"/>
          </p:cNvSpPr>
          <p:nvPr>
            <p:ph idx="1"/>
          </p:nvPr>
        </p:nvSpPr>
        <p:spPr>
          <a:xfrm>
            <a:off x="838200" y="1825625"/>
            <a:ext cx="2978426" cy="4351338"/>
          </a:xfrm>
        </p:spPr>
        <p:txBody>
          <a:bodyPr/>
          <a:lstStyle/>
          <a:p>
            <a:r>
              <a:rPr lang="fr-FR" dirty="0"/>
              <a:t>Syntaxe NoSQL -&gt; entre SQL et JAVA</a:t>
            </a:r>
          </a:p>
        </p:txBody>
      </p:sp>
      <p:sp>
        <p:nvSpPr>
          <p:cNvPr id="4" name="Espace réservé du pied de page 3">
            <a:extLst>
              <a:ext uri="{FF2B5EF4-FFF2-40B4-BE49-F238E27FC236}">
                <a16:creationId xmlns:a16="http://schemas.microsoft.com/office/drawing/2014/main" id="{78A8629C-E53E-40AD-A08A-F599A7BB2A2F}"/>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A337B08-98C4-4C2B-826C-9FB4C2C25A1A}"/>
              </a:ext>
            </a:extLst>
          </p:cNvPr>
          <p:cNvSpPr>
            <a:spLocks noGrp="1"/>
          </p:cNvSpPr>
          <p:nvPr>
            <p:ph type="sldNum" sz="quarter" idx="12"/>
          </p:nvPr>
        </p:nvSpPr>
        <p:spPr/>
        <p:txBody>
          <a:bodyPr/>
          <a:lstStyle/>
          <a:p>
            <a:fld id="{90DF1D05-78F1-4EE7-8179-D06090A3B736}" type="slidenum">
              <a:rPr lang="fr-FR" smtClean="0"/>
              <a:t>99</a:t>
            </a:fld>
            <a:endParaRPr lang="fr-FR"/>
          </a:p>
        </p:txBody>
      </p:sp>
      <p:pic>
        <p:nvPicPr>
          <p:cNvPr id="9" name="Image 8">
            <a:extLst>
              <a:ext uri="{FF2B5EF4-FFF2-40B4-BE49-F238E27FC236}">
                <a16:creationId xmlns:a16="http://schemas.microsoft.com/office/drawing/2014/main" id="{96FB699A-F55A-4A11-9E2F-57873E931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172" y="1580959"/>
            <a:ext cx="6284456" cy="4596004"/>
          </a:xfrm>
          <a:prstGeom prst="rect">
            <a:avLst/>
          </a:prstGeom>
        </p:spPr>
      </p:pic>
    </p:spTree>
    <p:extLst>
      <p:ext uri="{BB962C8B-B14F-4D97-AF65-F5344CB8AC3E}">
        <p14:creationId xmlns:p14="http://schemas.microsoft.com/office/powerpoint/2010/main" val="18315593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5324</TotalTime>
  <Words>6065</Words>
  <Application>Microsoft Office PowerPoint</Application>
  <PresentationFormat>Grand écran</PresentationFormat>
  <Paragraphs>861</Paragraphs>
  <Slides>166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166</vt:i4>
      </vt:variant>
    </vt:vector>
  </HeadingPairs>
  <TitlesOfParts>
    <vt:vector size="173" baseType="lpstr">
      <vt:lpstr>Meiryo</vt:lpstr>
      <vt:lpstr>Arial</vt:lpstr>
      <vt:lpstr>Calibri</vt:lpstr>
      <vt:lpstr>Calibri Light</vt:lpstr>
      <vt:lpstr>Rockwell</vt:lpstr>
      <vt:lpstr>Wingdings</vt:lpstr>
      <vt:lpstr>Thème Office</vt:lpstr>
      <vt:lpstr>TP FC 2021</vt:lpstr>
      <vt:lpstr>Gartner</vt:lpstr>
      <vt:lpstr>Forrester</vt:lpstr>
      <vt:lpstr>ETL</vt:lpstr>
      <vt:lpstr>ETL</vt:lpstr>
      <vt:lpstr>Magic Quadrant</vt:lpstr>
      <vt:lpstr>Magic Quadrant</vt:lpstr>
      <vt:lpstr>Présentation PowerPoint</vt:lpstr>
      <vt:lpstr>Hype Cycle</vt:lpstr>
      <vt:lpstr>Hype Cycle</vt:lpstr>
      <vt:lpstr>Cycle Hype</vt:lpstr>
      <vt:lpstr>Business Intelligence</vt:lpstr>
      <vt:lpstr>Business Intelligence </vt:lpstr>
      <vt:lpstr>Business Intelligence</vt:lpstr>
      <vt:lpstr>Business Intelligent</vt:lpstr>
      <vt:lpstr>Business Intelligence</vt:lpstr>
      <vt:lpstr>Business Intelligent </vt:lpstr>
      <vt:lpstr>Data wharehouse</vt:lpstr>
      <vt:lpstr>Datawarehouse</vt:lpstr>
      <vt:lpstr>Datawarehouse</vt:lpstr>
      <vt:lpstr>Datawarehouse </vt:lpstr>
      <vt:lpstr>Datawarehouse</vt:lpstr>
      <vt:lpstr>Datawarehouse </vt:lpstr>
      <vt:lpstr>Business Intelligence</vt:lpstr>
      <vt:lpstr>Business Intelligence </vt:lpstr>
      <vt:lpstr>BI</vt:lpstr>
      <vt:lpstr>Business Intelligence</vt:lpstr>
      <vt:lpstr>BI-3 niveaux</vt:lpstr>
      <vt:lpstr>BI Maturité</vt:lpstr>
      <vt:lpstr>Business Intelligence </vt:lpstr>
      <vt:lpstr>Big Data </vt:lpstr>
      <vt:lpstr>Big Data </vt:lpstr>
      <vt:lpstr>Big Data</vt:lpstr>
      <vt:lpstr>Big Data</vt:lpstr>
      <vt:lpstr>Big Data – 3V</vt:lpstr>
      <vt:lpstr>Big Data – 4V</vt:lpstr>
      <vt:lpstr>Big Data</vt:lpstr>
      <vt:lpstr>Big Data</vt:lpstr>
      <vt:lpstr>Big Data</vt:lpstr>
      <vt:lpstr>Big Data – DW vs Big Data</vt:lpstr>
      <vt:lpstr>Big Data – Datawarehouse vs Data Lake</vt:lpstr>
      <vt:lpstr>Des bases de données standards aux appliances hautes performances</vt:lpstr>
      <vt:lpstr>Big Data : Appliance</vt:lpstr>
      <vt:lpstr>Big Data : Appliance</vt:lpstr>
      <vt:lpstr>Hadoop</vt:lpstr>
      <vt:lpstr>Hadoop</vt:lpstr>
      <vt:lpstr>Hadoop </vt:lpstr>
      <vt:lpstr>Hadoop Overview</vt:lpstr>
      <vt:lpstr>Hadoop</vt:lpstr>
      <vt:lpstr>Hadoop distribution</vt:lpstr>
      <vt:lpstr>Big Data – Intégration </vt:lpstr>
      <vt:lpstr>Marketing Technology Landscope</vt:lpstr>
      <vt:lpstr>Hadoop</vt:lpstr>
      <vt:lpstr>Solution Spark</vt:lpstr>
      <vt:lpstr>Cloud</vt:lpstr>
      <vt:lpstr>Cloud computing</vt:lpstr>
      <vt:lpstr>Cloud computing</vt:lpstr>
      <vt:lpstr>Cloud computing</vt:lpstr>
      <vt:lpstr>Cloud computing </vt:lpstr>
      <vt:lpstr>Type de cloud faire un truc plus jolie</vt:lpstr>
      <vt:lpstr>Cloud and Security</vt:lpstr>
      <vt:lpstr>SMAC / Digitalisation</vt:lpstr>
      <vt:lpstr>SMAC</vt:lpstr>
      <vt:lpstr>SMAC</vt:lpstr>
      <vt:lpstr>SMAC</vt:lpstr>
      <vt:lpstr>SMAC transformation digitale</vt:lpstr>
      <vt:lpstr>SMAC -&gt; DARQ (l’ère post numérique)</vt:lpstr>
      <vt:lpstr>DARQ </vt:lpstr>
      <vt:lpstr>Technologies et fonctionnalités DARQ</vt:lpstr>
      <vt:lpstr>Digitalisation de l’entreprise</vt:lpstr>
      <vt:lpstr>Digitalisation de l’entreprise</vt:lpstr>
      <vt:lpstr>Digitalisation de l’entreprise</vt:lpstr>
      <vt:lpstr>Digitalisation de l’entreprise</vt:lpstr>
      <vt:lpstr>Digitalisation de l’entreprise</vt:lpstr>
      <vt:lpstr>Impact sur l’entreprise </vt:lpstr>
      <vt:lpstr>Stratégie d’entreprise</vt:lpstr>
      <vt:lpstr>Architecture d’entreprise</vt:lpstr>
      <vt:lpstr>Architecture entreprise</vt:lpstr>
      <vt:lpstr>Architecture d’entreprise</vt:lpstr>
      <vt:lpstr>Mesurer la maturité</vt:lpstr>
      <vt:lpstr>Big Data Maturité modèle</vt:lpstr>
      <vt:lpstr>Big Data Maturité modèle</vt:lpstr>
      <vt:lpstr>Exemples de projet</vt:lpstr>
      <vt:lpstr>Présentation PowerPoint</vt:lpstr>
      <vt:lpstr>Qu’est ce qu’un projet Big Data ?</vt:lpstr>
      <vt:lpstr>Qu’est ce qu’un projet Big Data ?</vt:lpstr>
      <vt:lpstr>Ratios projet Data Science</vt:lpstr>
      <vt:lpstr>Compétences requises </vt:lpstr>
      <vt:lpstr>No SQL</vt:lpstr>
      <vt:lpstr>SQL vs No SQL ? </vt:lpstr>
      <vt:lpstr>Propriétés ACID</vt:lpstr>
      <vt:lpstr>Afin de répondre à ces limites</vt:lpstr>
      <vt:lpstr>Type NoSQL ? </vt:lpstr>
      <vt:lpstr>SQL vs NoSQL</vt:lpstr>
      <vt:lpstr>SQL vs NoSQL</vt:lpstr>
      <vt:lpstr>SQL ? </vt:lpstr>
      <vt:lpstr>No SQL vs SQL comparaison</vt:lpstr>
      <vt:lpstr>No SQL Players</vt:lpstr>
      <vt:lpstr>NoSQL DataBases types</vt:lpstr>
      <vt:lpstr>Théorème CAP </vt:lpstr>
      <vt:lpstr>CAP Theorem</vt:lpstr>
      <vt:lpstr>CAP Theorem</vt:lpstr>
      <vt:lpstr>NewSQL</vt:lpstr>
      <vt:lpstr>NewSQL</vt:lpstr>
      <vt:lpstr>Comparaison SQL-NoSQL-NewSQL</vt:lpstr>
      <vt:lpstr>Big Data – Intelligence Artificielle</vt:lpstr>
      <vt:lpstr>Big Data-IA</vt:lpstr>
      <vt:lpstr>Big Data - IA</vt:lpstr>
      <vt:lpstr>Intelligence Articielle</vt:lpstr>
      <vt:lpstr>Buzzwords</vt:lpstr>
      <vt:lpstr>Data Science</vt:lpstr>
      <vt:lpstr>Data Scientist</vt:lpstr>
      <vt:lpstr>Data Scientist</vt:lpstr>
      <vt:lpstr>Data Scientist </vt:lpstr>
      <vt:lpstr>Algorithm case examples</vt:lpstr>
      <vt:lpstr>Data Environment </vt:lpstr>
      <vt:lpstr>IA Fails</vt:lpstr>
      <vt:lpstr>Big Data </vt:lpstr>
      <vt:lpstr>Data Viz</vt:lpstr>
      <vt:lpstr>Data Viz – Démarche de sélection</vt:lpstr>
      <vt:lpstr>Big Data</vt:lpstr>
      <vt:lpstr>Big Data</vt:lpstr>
      <vt:lpstr>Fintech</vt:lpstr>
      <vt:lpstr>Fintech</vt:lpstr>
      <vt:lpstr>Effondrement boursier de WireCard</vt:lpstr>
      <vt:lpstr>Fintech</vt:lpstr>
      <vt:lpstr>Fintech </vt:lpstr>
      <vt:lpstr>Fintech and other neologism</vt:lpstr>
      <vt:lpstr>Fintech and other neologism</vt:lpstr>
      <vt:lpstr>Fintech and other neologism</vt:lpstr>
      <vt:lpstr>Fintech and other neologism</vt:lpstr>
      <vt:lpstr>  Fintech and other neologism  </vt:lpstr>
      <vt:lpstr>Big Data</vt:lpstr>
      <vt:lpstr>Open Data</vt:lpstr>
      <vt:lpstr>Open data</vt:lpstr>
      <vt:lpstr>Open Data US</vt:lpstr>
      <vt:lpstr>API – Programmable web</vt:lpstr>
      <vt:lpstr>Big Data</vt:lpstr>
      <vt:lpstr>Value</vt:lpstr>
      <vt:lpstr>Data broker</vt:lpstr>
      <vt:lpstr>Data broker</vt:lpstr>
      <vt:lpstr>Value</vt:lpstr>
      <vt:lpstr>Les partenaires de Acxiom</vt:lpstr>
      <vt:lpstr>Value - Google</vt:lpstr>
      <vt:lpstr>Big Data</vt:lpstr>
      <vt:lpstr>Data Scientist</vt:lpstr>
      <vt:lpstr>Data Scientist Biggest Challenge</vt:lpstr>
      <vt:lpstr>Chief Data Officer</vt:lpstr>
      <vt:lpstr>Data Steward</vt:lpstr>
      <vt:lpstr>Data Architect</vt:lpstr>
      <vt:lpstr>Data Ops</vt:lpstr>
      <vt:lpstr>RGPD</vt:lpstr>
      <vt:lpstr>Lexique</vt:lpstr>
      <vt:lpstr>GPDR</vt:lpstr>
      <vt:lpstr>DACP</vt:lpstr>
      <vt:lpstr>Rétrospective</vt:lpstr>
      <vt:lpstr>Périmètre </vt:lpstr>
      <vt:lpstr>6 points clés</vt:lpstr>
      <vt:lpstr>Risques/sanctions</vt:lpstr>
      <vt:lpstr>Plan d’action </vt:lpstr>
      <vt:lpstr>Key IT Considerations</vt:lpstr>
      <vt:lpstr>Key IT Considerations</vt:lpstr>
      <vt:lpstr>Conclusion</vt:lpstr>
      <vt:lpstr>Sources</vt:lpstr>
      <vt:lpstr>Sources</vt:lpstr>
      <vt:lpstr>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 FC 2021</dc:title>
  <dc:creator>Dylan Bonora</dc:creator>
  <cp:lastModifiedBy>dylan bonora</cp:lastModifiedBy>
  <cp:revision>340</cp:revision>
  <dcterms:created xsi:type="dcterms:W3CDTF">2021-02-03T14:22:14Z</dcterms:created>
  <dcterms:modified xsi:type="dcterms:W3CDTF">2021-03-21T19:05:25Z</dcterms:modified>
</cp:coreProperties>
</file>